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88" r:id="rId4"/>
  </p:sldMasterIdLst>
  <p:notesMasterIdLst>
    <p:notesMasterId r:id="rId26"/>
  </p:notesMasterIdLst>
  <p:sldIdLst>
    <p:sldId id="264" r:id="rId5"/>
    <p:sldId id="266" r:id="rId6"/>
    <p:sldId id="267" r:id="rId7"/>
    <p:sldId id="280" r:id="rId8"/>
    <p:sldId id="268" r:id="rId9"/>
    <p:sldId id="269" r:id="rId10"/>
    <p:sldId id="271" r:id="rId11"/>
    <p:sldId id="257" r:id="rId12"/>
    <p:sldId id="258" r:id="rId13"/>
    <p:sldId id="259" r:id="rId14"/>
    <p:sldId id="260" r:id="rId15"/>
    <p:sldId id="261" r:id="rId16"/>
    <p:sldId id="262" r:id="rId17"/>
    <p:sldId id="274" r:id="rId18"/>
    <p:sldId id="275" r:id="rId19"/>
    <p:sldId id="276" r:id="rId20"/>
    <p:sldId id="277" r:id="rId21"/>
    <p:sldId id="278" r:id="rId22"/>
    <p:sldId id="282" r:id="rId23"/>
    <p:sldId id="263" r:id="rId24"/>
    <p:sldId id="273"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9448" autoAdjust="0"/>
  </p:normalViewPr>
  <p:slideViewPr>
    <p:cSldViewPr snapToGrid="0">
      <p:cViewPr varScale="1">
        <p:scale>
          <a:sx n="46" d="100"/>
          <a:sy n="46" d="100"/>
        </p:scale>
        <p:origin x="10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6FD4E8-BC30-4A46-8C08-E66D8E85DCFB}" type="doc">
      <dgm:prSet loTypeId="urn:microsoft.com/office/officeart/2005/8/layout/process3" loCatId="" qsTypeId="urn:microsoft.com/office/officeart/2005/8/quickstyle/simple4" qsCatId="simple" csTypeId="urn:microsoft.com/office/officeart/2005/8/colors/accent1_2" csCatId="accent1" phldr="1"/>
      <dgm:spPr/>
      <dgm:t>
        <a:bodyPr/>
        <a:lstStyle/>
        <a:p>
          <a:endParaRPr lang="en-US"/>
        </a:p>
      </dgm:t>
    </dgm:pt>
    <dgm:pt modelId="{C8C580CF-7493-0A43-ADEE-62D1CA7A5997}">
      <dgm:prSet phldrT="[Text]"/>
      <dgm:spPr/>
      <dgm:t>
        <a:bodyPr/>
        <a:lstStyle/>
        <a:p>
          <a:r>
            <a:rPr lang="en-US" dirty="0" smtClean="0"/>
            <a:t>CLASS</a:t>
          </a:r>
          <a:endParaRPr lang="en-US" dirty="0"/>
        </a:p>
      </dgm:t>
    </dgm:pt>
    <dgm:pt modelId="{15B62BB3-CBBE-664C-AD16-30F5794BDCAE}" type="parTrans" cxnId="{6CEF4D3E-3EE9-DE4C-96E9-54F3E65C551D}">
      <dgm:prSet/>
      <dgm:spPr/>
      <dgm:t>
        <a:bodyPr/>
        <a:lstStyle/>
        <a:p>
          <a:endParaRPr lang="en-US"/>
        </a:p>
      </dgm:t>
    </dgm:pt>
    <dgm:pt modelId="{CA28F180-2036-1644-A4F3-6A3FD09FE124}" type="sibTrans" cxnId="{6CEF4D3E-3EE9-DE4C-96E9-54F3E65C551D}">
      <dgm:prSet/>
      <dgm:spPr/>
      <dgm:t>
        <a:bodyPr/>
        <a:lstStyle/>
        <a:p>
          <a:endParaRPr lang="en-US"/>
        </a:p>
      </dgm:t>
    </dgm:pt>
    <dgm:pt modelId="{5FDFC44D-9D71-A943-BBD7-D9A620D6F591}">
      <dgm:prSet phldrT="[Text]"/>
      <dgm:spPr/>
      <dgm:t>
        <a:bodyPr/>
        <a:lstStyle/>
        <a:p>
          <a:r>
            <a:rPr lang="en-US" dirty="0" smtClean="0"/>
            <a:t>SPRING 2016</a:t>
          </a:r>
          <a:endParaRPr lang="en-US" dirty="0"/>
        </a:p>
      </dgm:t>
    </dgm:pt>
    <dgm:pt modelId="{F74FBA03-D7C3-3A4D-9854-CE773C5E3D90}" type="parTrans" cxnId="{9F8AD3DC-DB54-A94B-A833-DF77AF1F120B}">
      <dgm:prSet/>
      <dgm:spPr/>
      <dgm:t>
        <a:bodyPr/>
        <a:lstStyle/>
        <a:p>
          <a:endParaRPr lang="en-US"/>
        </a:p>
      </dgm:t>
    </dgm:pt>
    <dgm:pt modelId="{4DFBD682-D8C8-AC42-9B8B-50C6938F3471}" type="sibTrans" cxnId="{9F8AD3DC-DB54-A94B-A833-DF77AF1F120B}">
      <dgm:prSet/>
      <dgm:spPr/>
      <dgm:t>
        <a:bodyPr/>
        <a:lstStyle/>
        <a:p>
          <a:endParaRPr lang="en-US"/>
        </a:p>
      </dgm:t>
    </dgm:pt>
    <dgm:pt modelId="{4E580266-2893-094D-8B69-04139EECCD7E}">
      <dgm:prSet phldrT="[Text]"/>
      <dgm:spPr/>
      <dgm:t>
        <a:bodyPr/>
        <a:lstStyle/>
        <a:p>
          <a:r>
            <a:rPr lang="en-US" dirty="0" smtClean="0"/>
            <a:t>VOLUNTEERING</a:t>
          </a:r>
          <a:endParaRPr lang="en-US" dirty="0"/>
        </a:p>
      </dgm:t>
    </dgm:pt>
    <dgm:pt modelId="{01EE201E-A5A0-A64A-9016-E0155A289ED7}" type="parTrans" cxnId="{EA2B2820-69CB-424E-9C58-E3DF3C25C38D}">
      <dgm:prSet/>
      <dgm:spPr/>
      <dgm:t>
        <a:bodyPr/>
        <a:lstStyle/>
        <a:p>
          <a:endParaRPr lang="en-US"/>
        </a:p>
      </dgm:t>
    </dgm:pt>
    <dgm:pt modelId="{ACF77A36-8FF6-3B44-88B4-CB6C9595CE49}" type="sibTrans" cxnId="{EA2B2820-69CB-424E-9C58-E3DF3C25C38D}">
      <dgm:prSet/>
      <dgm:spPr/>
      <dgm:t>
        <a:bodyPr/>
        <a:lstStyle/>
        <a:p>
          <a:endParaRPr lang="en-US"/>
        </a:p>
      </dgm:t>
    </dgm:pt>
    <dgm:pt modelId="{9898F05D-2BA2-3B46-A769-B6827983F70A}">
      <dgm:prSet phldrT="[Text]"/>
      <dgm:spPr/>
      <dgm:t>
        <a:bodyPr/>
        <a:lstStyle/>
        <a:p>
          <a:r>
            <a:rPr lang="en-US" dirty="0" smtClean="0"/>
            <a:t>SUMMER 2016</a:t>
          </a:r>
          <a:endParaRPr lang="en-US" dirty="0"/>
        </a:p>
      </dgm:t>
    </dgm:pt>
    <dgm:pt modelId="{B956422C-A6DD-1241-A4C3-0F5184805717}" type="parTrans" cxnId="{16DE078F-16B7-BE48-8892-90350DCAEB4D}">
      <dgm:prSet/>
      <dgm:spPr/>
      <dgm:t>
        <a:bodyPr/>
        <a:lstStyle/>
        <a:p>
          <a:endParaRPr lang="en-US"/>
        </a:p>
      </dgm:t>
    </dgm:pt>
    <dgm:pt modelId="{8538DC51-72A1-6C4F-808E-97E96B69038C}" type="sibTrans" cxnId="{16DE078F-16B7-BE48-8892-90350DCAEB4D}">
      <dgm:prSet/>
      <dgm:spPr/>
      <dgm:t>
        <a:bodyPr/>
        <a:lstStyle/>
        <a:p>
          <a:endParaRPr lang="en-US"/>
        </a:p>
      </dgm:t>
    </dgm:pt>
    <dgm:pt modelId="{FFF2FC87-0FB7-EE4B-A866-02AB1456860D}">
      <dgm:prSet phldrT="[Text]"/>
      <dgm:spPr/>
      <dgm:t>
        <a:bodyPr/>
        <a:lstStyle/>
        <a:p>
          <a:r>
            <a:rPr lang="en-US" dirty="0" smtClean="0"/>
            <a:t>INTERNSHIP</a:t>
          </a:r>
          <a:endParaRPr lang="en-US" dirty="0"/>
        </a:p>
      </dgm:t>
    </dgm:pt>
    <dgm:pt modelId="{ECE307C4-2DAB-FD40-B9A1-39AC81E4BA61}" type="parTrans" cxnId="{94631987-3618-5545-8A74-5C9D8B492741}">
      <dgm:prSet/>
      <dgm:spPr/>
      <dgm:t>
        <a:bodyPr/>
        <a:lstStyle/>
        <a:p>
          <a:endParaRPr lang="en-US"/>
        </a:p>
      </dgm:t>
    </dgm:pt>
    <dgm:pt modelId="{95BC7D52-5223-2341-A0FA-12724C87B150}" type="sibTrans" cxnId="{94631987-3618-5545-8A74-5C9D8B492741}">
      <dgm:prSet/>
      <dgm:spPr/>
      <dgm:t>
        <a:bodyPr/>
        <a:lstStyle/>
        <a:p>
          <a:endParaRPr lang="en-US"/>
        </a:p>
      </dgm:t>
    </dgm:pt>
    <dgm:pt modelId="{66B3C7E5-5255-374A-BFB7-59516758F32A}">
      <dgm:prSet phldrT="[Text]"/>
      <dgm:spPr/>
      <dgm:t>
        <a:bodyPr/>
        <a:lstStyle/>
        <a:p>
          <a:r>
            <a:rPr lang="en-US" dirty="0" smtClean="0"/>
            <a:t>SUMMER 2016</a:t>
          </a:r>
          <a:endParaRPr lang="en-US" dirty="0"/>
        </a:p>
      </dgm:t>
    </dgm:pt>
    <dgm:pt modelId="{41D57855-BD8C-8044-A173-9ECA52FAEB10}" type="parTrans" cxnId="{35923077-F4F4-4B4B-B2FB-BF06B96002C0}">
      <dgm:prSet/>
      <dgm:spPr/>
      <dgm:t>
        <a:bodyPr/>
        <a:lstStyle/>
        <a:p>
          <a:endParaRPr lang="en-US"/>
        </a:p>
      </dgm:t>
    </dgm:pt>
    <dgm:pt modelId="{48EB776E-3EE2-E842-9A3B-64BD9BA718D4}" type="sibTrans" cxnId="{35923077-F4F4-4B4B-B2FB-BF06B96002C0}">
      <dgm:prSet/>
      <dgm:spPr/>
      <dgm:t>
        <a:bodyPr/>
        <a:lstStyle/>
        <a:p>
          <a:endParaRPr lang="en-US"/>
        </a:p>
      </dgm:t>
    </dgm:pt>
    <dgm:pt modelId="{B42B1176-B7C3-4C4D-93E5-9D2AD498BE42}">
      <dgm:prSet phldrT="[Text]"/>
      <dgm:spPr/>
      <dgm:t>
        <a:bodyPr/>
        <a:lstStyle/>
        <a:p>
          <a:r>
            <a:rPr lang="en-US" dirty="0" smtClean="0"/>
            <a:t>Students in MSUS 400 worked with the </a:t>
          </a:r>
          <a:r>
            <a:rPr lang="en-US" dirty="0" err="1" smtClean="0"/>
            <a:t>Kaupas</a:t>
          </a:r>
          <a:r>
            <a:rPr lang="en-US" dirty="0" smtClean="0"/>
            <a:t> Summer Camp Task Force on planning for the inaugural 5-8</a:t>
          </a:r>
          <a:r>
            <a:rPr lang="en-US" baseline="30000" dirty="0" smtClean="0"/>
            <a:t>th</a:t>
          </a:r>
          <a:r>
            <a:rPr lang="en-US" dirty="0" smtClean="0"/>
            <a:t> grade athletic and academics summer camp as part of their project on Strategic Planning with the </a:t>
          </a:r>
          <a:r>
            <a:rPr lang="en-US" dirty="0" err="1" smtClean="0"/>
            <a:t>Kaupas</a:t>
          </a:r>
          <a:r>
            <a:rPr lang="en-US" dirty="0" smtClean="0"/>
            <a:t> Center.</a:t>
          </a:r>
          <a:endParaRPr lang="en-US" dirty="0"/>
        </a:p>
      </dgm:t>
    </dgm:pt>
    <dgm:pt modelId="{21E1E053-D9EB-EF44-BF11-68E062248212}" type="parTrans" cxnId="{CB32D33A-6412-1B46-B467-6F1109EB0E18}">
      <dgm:prSet/>
      <dgm:spPr/>
      <dgm:t>
        <a:bodyPr/>
        <a:lstStyle/>
        <a:p>
          <a:endParaRPr lang="en-US"/>
        </a:p>
      </dgm:t>
    </dgm:pt>
    <dgm:pt modelId="{02091FDD-8759-F846-A65A-2A979ED17D2E}" type="sibTrans" cxnId="{CB32D33A-6412-1B46-B467-6F1109EB0E18}">
      <dgm:prSet/>
      <dgm:spPr/>
      <dgm:t>
        <a:bodyPr/>
        <a:lstStyle/>
        <a:p>
          <a:endParaRPr lang="en-US"/>
        </a:p>
      </dgm:t>
    </dgm:pt>
    <dgm:pt modelId="{774408D0-AACC-1344-8A80-E01FD7023D7B}">
      <dgm:prSet phldrT="[Text]"/>
      <dgm:spPr/>
      <dgm:t>
        <a:bodyPr/>
        <a:lstStyle/>
        <a:p>
          <a:endParaRPr lang="en-US" dirty="0"/>
        </a:p>
      </dgm:t>
    </dgm:pt>
    <dgm:pt modelId="{25A390D1-A902-5C46-9C87-12DF8269D856}" type="parTrans" cxnId="{69194DD2-EF8C-3446-8E10-7A687208089F}">
      <dgm:prSet/>
      <dgm:spPr/>
      <dgm:t>
        <a:bodyPr/>
        <a:lstStyle/>
        <a:p>
          <a:endParaRPr lang="en-US"/>
        </a:p>
      </dgm:t>
    </dgm:pt>
    <dgm:pt modelId="{79AD4484-26D2-A644-95C5-EB626E682BB7}" type="sibTrans" cxnId="{69194DD2-EF8C-3446-8E10-7A687208089F}">
      <dgm:prSet/>
      <dgm:spPr/>
      <dgm:t>
        <a:bodyPr/>
        <a:lstStyle/>
        <a:p>
          <a:endParaRPr lang="en-US"/>
        </a:p>
      </dgm:t>
    </dgm:pt>
    <dgm:pt modelId="{2CB13452-C90E-A54A-9F0F-61FB5442AF97}">
      <dgm:prSet phldrT="[Text]"/>
      <dgm:spPr/>
      <dgm:t>
        <a:bodyPr/>
        <a:lstStyle/>
        <a:p>
          <a:r>
            <a:rPr lang="en-US" dirty="0" err="1" smtClean="0"/>
            <a:t>Bucknell</a:t>
          </a:r>
          <a:r>
            <a:rPr lang="en-US" dirty="0" smtClean="0"/>
            <a:t> coaches and student-athletes volunteer at summer camp</a:t>
          </a:r>
          <a:endParaRPr lang="en-US" dirty="0"/>
        </a:p>
      </dgm:t>
    </dgm:pt>
    <dgm:pt modelId="{73764DA2-9325-1C40-A025-03A778B9479C}" type="parTrans" cxnId="{29917A3D-D138-8C42-9295-325EDE6C6FB7}">
      <dgm:prSet/>
      <dgm:spPr/>
      <dgm:t>
        <a:bodyPr/>
        <a:lstStyle/>
        <a:p>
          <a:endParaRPr lang="en-US"/>
        </a:p>
      </dgm:t>
    </dgm:pt>
    <dgm:pt modelId="{A17FC6BD-F122-9347-B148-FFABCF6E3C28}" type="sibTrans" cxnId="{29917A3D-D138-8C42-9295-325EDE6C6FB7}">
      <dgm:prSet/>
      <dgm:spPr/>
      <dgm:t>
        <a:bodyPr/>
        <a:lstStyle/>
        <a:p>
          <a:endParaRPr lang="en-US"/>
        </a:p>
      </dgm:t>
    </dgm:pt>
    <dgm:pt modelId="{9687D303-9DCE-7141-A414-AE9C667CEF16}">
      <dgm:prSet phldrT="[Text]"/>
      <dgm:spPr/>
      <dgm:t>
        <a:bodyPr/>
        <a:lstStyle/>
        <a:p>
          <a:endParaRPr lang="en-US" dirty="0"/>
        </a:p>
      </dgm:t>
    </dgm:pt>
    <dgm:pt modelId="{E66E17A5-8A34-DD41-9AB1-F9893E6B414D}" type="parTrans" cxnId="{19E375E3-434C-B646-87AA-A772CD9D9809}">
      <dgm:prSet/>
      <dgm:spPr/>
      <dgm:t>
        <a:bodyPr/>
        <a:lstStyle/>
        <a:p>
          <a:endParaRPr lang="en-US"/>
        </a:p>
      </dgm:t>
    </dgm:pt>
    <dgm:pt modelId="{BDD7D0D1-9094-DD4E-BAF4-58226F2A136A}" type="sibTrans" cxnId="{19E375E3-434C-B646-87AA-A772CD9D9809}">
      <dgm:prSet/>
      <dgm:spPr/>
      <dgm:t>
        <a:bodyPr/>
        <a:lstStyle/>
        <a:p>
          <a:endParaRPr lang="en-US"/>
        </a:p>
      </dgm:t>
    </dgm:pt>
    <dgm:pt modelId="{271E2514-4650-A340-A16E-C3A3081606A7}">
      <dgm:prSet phldrT="[Text]"/>
      <dgm:spPr/>
      <dgm:t>
        <a:bodyPr/>
        <a:lstStyle/>
        <a:p>
          <a:r>
            <a:rPr lang="en-US" dirty="0" smtClean="0"/>
            <a:t>Student intern assesses summer camp and offers suggestions to Task Force for future camps</a:t>
          </a:r>
          <a:endParaRPr lang="en-US" dirty="0"/>
        </a:p>
      </dgm:t>
    </dgm:pt>
    <dgm:pt modelId="{63ED0C5A-BD65-6E4F-A922-D19AFDE6AF56}" type="parTrans" cxnId="{46239BC5-7364-174D-B9DF-E2273BCF1B10}">
      <dgm:prSet/>
      <dgm:spPr/>
      <dgm:t>
        <a:bodyPr/>
        <a:lstStyle/>
        <a:p>
          <a:endParaRPr lang="en-US"/>
        </a:p>
      </dgm:t>
    </dgm:pt>
    <dgm:pt modelId="{8231D1B5-9DDA-C740-957C-DCAEF31BF0D6}" type="sibTrans" cxnId="{46239BC5-7364-174D-B9DF-E2273BCF1B10}">
      <dgm:prSet/>
      <dgm:spPr/>
      <dgm:t>
        <a:bodyPr/>
        <a:lstStyle/>
        <a:p>
          <a:endParaRPr lang="en-US"/>
        </a:p>
      </dgm:t>
    </dgm:pt>
    <dgm:pt modelId="{5B8ADD32-8EE7-D746-893A-9C450F4969ED}">
      <dgm:prSet phldrT="[Text]"/>
      <dgm:spPr/>
      <dgm:t>
        <a:bodyPr/>
        <a:lstStyle/>
        <a:p>
          <a:endParaRPr lang="en-US" dirty="0"/>
        </a:p>
      </dgm:t>
    </dgm:pt>
    <dgm:pt modelId="{4B217392-2552-8A44-B26C-97C293AE05E1}" type="parTrans" cxnId="{A6A93DC6-D7B7-B744-8FA4-6A4ABF8ADF66}">
      <dgm:prSet/>
      <dgm:spPr/>
      <dgm:t>
        <a:bodyPr/>
        <a:lstStyle/>
        <a:p>
          <a:endParaRPr lang="en-US"/>
        </a:p>
      </dgm:t>
    </dgm:pt>
    <dgm:pt modelId="{253EA14F-C4BF-684B-88AD-525BDB85A0E3}" type="sibTrans" cxnId="{A6A93DC6-D7B7-B744-8FA4-6A4ABF8ADF66}">
      <dgm:prSet/>
      <dgm:spPr/>
      <dgm:t>
        <a:bodyPr/>
        <a:lstStyle/>
        <a:p>
          <a:endParaRPr lang="en-US"/>
        </a:p>
      </dgm:t>
    </dgm:pt>
    <dgm:pt modelId="{B7C6C692-8AC9-644F-9AE8-883895D40801}" type="pres">
      <dgm:prSet presAssocID="{5E6FD4E8-BC30-4A46-8C08-E66D8E85DCFB}" presName="linearFlow" presStyleCnt="0">
        <dgm:presLayoutVars>
          <dgm:dir/>
          <dgm:animLvl val="lvl"/>
          <dgm:resizeHandles val="exact"/>
        </dgm:presLayoutVars>
      </dgm:prSet>
      <dgm:spPr/>
      <dgm:t>
        <a:bodyPr/>
        <a:lstStyle/>
        <a:p>
          <a:endParaRPr lang="en-US"/>
        </a:p>
      </dgm:t>
    </dgm:pt>
    <dgm:pt modelId="{622CEE19-A38D-A941-AC92-4124CFD12AF0}" type="pres">
      <dgm:prSet presAssocID="{C8C580CF-7493-0A43-ADEE-62D1CA7A5997}" presName="composite" presStyleCnt="0"/>
      <dgm:spPr/>
    </dgm:pt>
    <dgm:pt modelId="{779D300E-F3D6-154E-B54B-99AD8AA7AD25}" type="pres">
      <dgm:prSet presAssocID="{C8C580CF-7493-0A43-ADEE-62D1CA7A5997}" presName="parTx" presStyleLbl="node1" presStyleIdx="0" presStyleCnt="3">
        <dgm:presLayoutVars>
          <dgm:chMax val="0"/>
          <dgm:chPref val="0"/>
          <dgm:bulletEnabled val="1"/>
        </dgm:presLayoutVars>
      </dgm:prSet>
      <dgm:spPr/>
      <dgm:t>
        <a:bodyPr/>
        <a:lstStyle/>
        <a:p>
          <a:endParaRPr lang="en-US"/>
        </a:p>
      </dgm:t>
    </dgm:pt>
    <dgm:pt modelId="{2CA138CE-B47D-1C42-83C7-29E055102FBA}" type="pres">
      <dgm:prSet presAssocID="{C8C580CF-7493-0A43-ADEE-62D1CA7A5997}" presName="parSh" presStyleLbl="node1" presStyleIdx="0" presStyleCnt="3"/>
      <dgm:spPr/>
      <dgm:t>
        <a:bodyPr/>
        <a:lstStyle/>
        <a:p>
          <a:endParaRPr lang="en-US"/>
        </a:p>
      </dgm:t>
    </dgm:pt>
    <dgm:pt modelId="{F67671BC-1415-9649-BAD9-0ED892C503F7}" type="pres">
      <dgm:prSet presAssocID="{C8C580CF-7493-0A43-ADEE-62D1CA7A5997}" presName="desTx" presStyleLbl="fgAcc1" presStyleIdx="0" presStyleCnt="3" custScaleX="129493">
        <dgm:presLayoutVars>
          <dgm:bulletEnabled val="1"/>
        </dgm:presLayoutVars>
      </dgm:prSet>
      <dgm:spPr/>
      <dgm:t>
        <a:bodyPr/>
        <a:lstStyle/>
        <a:p>
          <a:endParaRPr lang="en-US"/>
        </a:p>
      </dgm:t>
    </dgm:pt>
    <dgm:pt modelId="{35BEB0EB-8C17-EF4D-A863-CA4096EBB16D}" type="pres">
      <dgm:prSet presAssocID="{CA28F180-2036-1644-A4F3-6A3FD09FE124}" presName="sibTrans" presStyleLbl="sibTrans2D1" presStyleIdx="0" presStyleCnt="2"/>
      <dgm:spPr/>
      <dgm:t>
        <a:bodyPr/>
        <a:lstStyle/>
        <a:p>
          <a:endParaRPr lang="en-US"/>
        </a:p>
      </dgm:t>
    </dgm:pt>
    <dgm:pt modelId="{A6D64670-63DE-9E4B-9FC9-20A5D084CFE4}" type="pres">
      <dgm:prSet presAssocID="{CA28F180-2036-1644-A4F3-6A3FD09FE124}" presName="connTx" presStyleLbl="sibTrans2D1" presStyleIdx="0" presStyleCnt="2"/>
      <dgm:spPr/>
      <dgm:t>
        <a:bodyPr/>
        <a:lstStyle/>
        <a:p>
          <a:endParaRPr lang="en-US"/>
        </a:p>
      </dgm:t>
    </dgm:pt>
    <dgm:pt modelId="{1F91C4EA-675F-DA44-8F8A-132211320E66}" type="pres">
      <dgm:prSet presAssocID="{4E580266-2893-094D-8B69-04139EECCD7E}" presName="composite" presStyleCnt="0"/>
      <dgm:spPr/>
    </dgm:pt>
    <dgm:pt modelId="{7DE13261-868A-CA4C-966F-26258DD5565B}" type="pres">
      <dgm:prSet presAssocID="{4E580266-2893-094D-8B69-04139EECCD7E}" presName="parTx" presStyleLbl="node1" presStyleIdx="0" presStyleCnt="3">
        <dgm:presLayoutVars>
          <dgm:chMax val="0"/>
          <dgm:chPref val="0"/>
          <dgm:bulletEnabled val="1"/>
        </dgm:presLayoutVars>
      </dgm:prSet>
      <dgm:spPr/>
      <dgm:t>
        <a:bodyPr/>
        <a:lstStyle/>
        <a:p>
          <a:endParaRPr lang="en-US"/>
        </a:p>
      </dgm:t>
    </dgm:pt>
    <dgm:pt modelId="{004C8C36-03CC-C24F-B25A-BB24429F57AD}" type="pres">
      <dgm:prSet presAssocID="{4E580266-2893-094D-8B69-04139EECCD7E}" presName="parSh" presStyleLbl="node1" presStyleIdx="1" presStyleCnt="3" custLinFactNeighborY="-56661"/>
      <dgm:spPr/>
      <dgm:t>
        <a:bodyPr/>
        <a:lstStyle/>
        <a:p>
          <a:endParaRPr lang="en-US"/>
        </a:p>
      </dgm:t>
    </dgm:pt>
    <dgm:pt modelId="{18FB214F-D63B-614A-B494-B4620DF5D34E}" type="pres">
      <dgm:prSet presAssocID="{4E580266-2893-094D-8B69-04139EECCD7E}" presName="desTx" presStyleLbl="fgAcc1" presStyleIdx="1" presStyleCnt="3" custScaleY="55057" custLinFactNeighborX="-8626" custLinFactNeighborY="-30837">
        <dgm:presLayoutVars>
          <dgm:bulletEnabled val="1"/>
        </dgm:presLayoutVars>
      </dgm:prSet>
      <dgm:spPr/>
      <dgm:t>
        <a:bodyPr/>
        <a:lstStyle/>
        <a:p>
          <a:endParaRPr lang="en-US"/>
        </a:p>
      </dgm:t>
    </dgm:pt>
    <dgm:pt modelId="{CE1DCE0B-B1E9-F548-926F-4FE67981228E}" type="pres">
      <dgm:prSet presAssocID="{ACF77A36-8FF6-3B44-88B4-CB6C9595CE49}" presName="sibTrans" presStyleLbl="sibTrans2D1" presStyleIdx="1" presStyleCnt="2"/>
      <dgm:spPr/>
      <dgm:t>
        <a:bodyPr/>
        <a:lstStyle/>
        <a:p>
          <a:endParaRPr lang="en-US"/>
        </a:p>
      </dgm:t>
    </dgm:pt>
    <dgm:pt modelId="{F24F1388-21C5-4D4E-B779-DB0560FEEFD6}" type="pres">
      <dgm:prSet presAssocID="{ACF77A36-8FF6-3B44-88B4-CB6C9595CE49}" presName="connTx" presStyleLbl="sibTrans2D1" presStyleIdx="1" presStyleCnt="2"/>
      <dgm:spPr/>
      <dgm:t>
        <a:bodyPr/>
        <a:lstStyle/>
        <a:p>
          <a:endParaRPr lang="en-US"/>
        </a:p>
      </dgm:t>
    </dgm:pt>
    <dgm:pt modelId="{BE59E091-FA0E-2548-8137-DA3CFA0E5B70}" type="pres">
      <dgm:prSet presAssocID="{FFF2FC87-0FB7-EE4B-A866-02AB1456860D}" presName="composite" presStyleCnt="0"/>
      <dgm:spPr/>
    </dgm:pt>
    <dgm:pt modelId="{E588C26E-1E4D-024F-B291-F47587781C21}" type="pres">
      <dgm:prSet presAssocID="{FFF2FC87-0FB7-EE4B-A866-02AB1456860D}" presName="parTx" presStyleLbl="node1" presStyleIdx="1" presStyleCnt="3">
        <dgm:presLayoutVars>
          <dgm:chMax val="0"/>
          <dgm:chPref val="0"/>
          <dgm:bulletEnabled val="1"/>
        </dgm:presLayoutVars>
      </dgm:prSet>
      <dgm:spPr/>
      <dgm:t>
        <a:bodyPr/>
        <a:lstStyle/>
        <a:p>
          <a:endParaRPr lang="en-US"/>
        </a:p>
      </dgm:t>
    </dgm:pt>
    <dgm:pt modelId="{A4FB14BB-19BA-2D47-B931-4CD1F3B98FA4}" type="pres">
      <dgm:prSet presAssocID="{FFF2FC87-0FB7-EE4B-A866-02AB1456860D}" presName="parSh" presStyleLbl="node1" presStyleIdx="2" presStyleCnt="3" custLinFactNeighborX="1029"/>
      <dgm:spPr/>
      <dgm:t>
        <a:bodyPr/>
        <a:lstStyle/>
        <a:p>
          <a:endParaRPr lang="en-US"/>
        </a:p>
      </dgm:t>
    </dgm:pt>
    <dgm:pt modelId="{B10CC3B4-90C4-3D46-A55B-149380410965}" type="pres">
      <dgm:prSet presAssocID="{FFF2FC87-0FB7-EE4B-A866-02AB1456860D}" presName="desTx" presStyleLbl="fgAcc1" presStyleIdx="2" presStyleCnt="3">
        <dgm:presLayoutVars>
          <dgm:bulletEnabled val="1"/>
        </dgm:presLayoutVars>
      </dgm:prSet>
      <dgm:spPr/>
      <dgm:t>
        <a:bodyPr/>
        <a:lstStyle/>
        <a:p>
          <a:endParaRPr lang="en-US"/>
        </a:p>
      </dgm:t>
    </dgm:pt>
  </dgm:ptLst>
  <dgm:cxnLst>
    <dgm:cxn modelId="{19E375E3-434C-B646-87AA-A772CD9D9809}" srcId="{4E580266-2893-094D-8B69-04139EECCD7E}" destId="{9687D303-9DCE-7141-A414-AE9C667CEF16}" srcOrd="1" destOrd="0" parTransId="{E66E17A5-8A34-DD41-9AB1-F9893E6B414D}" sibTransId="{BDD7D0D1-9094-DD4E-BAF4-58226F2A136A}"/>
    <dgm:cxn modelId="{94631987-3618-5545-8A74-5C9D8B492741}" srcId="{5E6FD4E8-BC30-4A46-8C08-E66D8E85DCFB}" destId="{FFF2FC87-0FB7-EE4B-A866-02AB1456860D}" srcOrd="2" destOrd="0" parTransId="{ECE307C4-2DAB-FD40-B9A1-39AC81E4BA61}" sibTransId="{95BC7D52-5223-2341-A0FA-12724C87B150}"/>
    <dgm:cxn modelId="{1B01CCB3-364A-C946-882A-91C3BF841821}" type="presOf" srcId="{C8C580CF-7493-0A43-ADEE-62D1CA7A5997}" destId="{2CA138CE-B47D-1C42-83C7-29E055102FBA}" srcOrd="1" destOrd="0" presId="urn:microsoft.com/office/officeart/2005/8/layout/process3"/>
    <dgm:cxn modelId="{35923077-F4F4-4B4B-B2FB-BF06B96002C0}" srcId="{FFF2FC87-0FB7-EE4B-A866-02AB1456860D}" destId="{66B3C7E5-5255-374A-BFB7-59516758F32A}" srcOrd="0" destOrd="0" parTransId="{41D57855-BD8C-8044-A173-9ECA52FAEB10}" sibTransId="{48EB776E-3EE2-E842-9A3B-64BD9BA718D4}"/>
    <dgm:cxn modelId="{E3030C20-F607-B44D-97F9-F405630F7BAD}" type="presOf" srcId="{5B8ADD32-8EE7-D746-893A-9C450F4969ED}" destId="{B10CC3B4-90C4-3D46-A55B-149380410965}" srcOrd="0" destOrd="1" presId="urn:microsoft.com/office/officeart/2005/8/layout/process3"/>
    <dgm:cxn modelId="{F8ED1E26-92BD-C548-BEC3-91E1037FCDAD}" type="presOf" srcId="{ACF77A36-8FF6-3B44-88B4-CB6C9595CE49}" destId="{CE1DCE0B-B1E9-F548-926F-4FE67981228E}" srcOrd="0" destOrd="0" presId="urn:microsoft.com/office/officeart/2005/8/layout/process3"/>
    <dgm:cxn modelId="{46239BC5-7364-174D-B9DF-E2273BCF1B10}" srcId="{FFF2FC87-0FB7-EE4B-A866-02AB1456860D}" destId="{271E2514-4650-A340-A16E-C3A3081606A7}" srcOrd="2" destOrd="0" parTransId="{63ED0C5A-BD65-6E4F-A922-D19AFDE6AF56}" sibTransId="{8231D1B5-9DDA-C740-957C-DCAEF31BF0D6}"/>
    <dgm:cxn modelId="{29917A3D-D138-8C42-9295-325EDE6C6FB7}" srcId="{4E580266-2893-094D-8B69-04139EECCD7E}" destId="{2CB13452-C90E-A54A-9F0F-61FB5442AF97}" srcOrd="2" destOrd="0" parTransId="{73764DA2-9325-1C40-A025-03A778B9479C}" sibTransId="{A17FC6BD-F122-9347-B148-FFABCF6E3C28}"/>
    <dgm:cxn modelId="{841478D9-B2D6-4A43-8B37-7568AF440478}" type="presOf" srcId="{9898F05D-2BA2-3B46-A769-B6827983F70A}" destId="{18FB214F-D63B-614A-B494-B4620DF5D34E}" srcOrd="0" destOrd="0" presId="urn:microsoft.com/office/officeart/2005/8/layout/process3"/>
    <dgm:cxn modelId="{69194DD2-EF8C-3446-8E10-7A687208089F}" srcId="{C8C580CF-7493-0A43-ADEE-62D1CA7A5997}" destId="{774408D0-AACC-1344-8A80-E01FD7023D7B}" srcOrd="1" destOrd="0" parTransId="{25A390D1-A902-5C46-9C87-12DF8269D856}" sibTransId="{79AD4484-26D2-A644-95C5-EB626E682BB7}"/>
    <dgm:cxn modelId="{DF897B00-DAB6-6549-9B62-DC165ED4F5D5}" type="presOf" srcId="{FFF2FC87-0FB7-EE4B-A866-02AB1456860D}" destId="{E588C26E-1E4D-024F-B291-F47587781C21}" srcOrd="0" destOrd="0" presId="urn:microsoft.com/office/officeart/2005/8/layout/process3"/>
    <dgm:cxn modelId="{A6A93DC6-D7B7-B744-8FA4-6A4ABF8ADF66}" srcId="{FFF2FC87-0FB7-EE4B-A866-02AB1456860D}" destId="{5B8ADD32-8EE7-D746-893A-9C450F4969ED}" srcOrd="1" destOrd="0" parTransId="{4B217392-2552-8A44-B26C-97C293AE05E1}" sibTransId="{253EA14F-C4BF-684B-88AD-525BDB85A0E3}"/>
    <dgm:cxn modelId="{4F14085A-369C-E54B-AB4A-109173E4EC72}" type="presOf" srcId="{271E2514-4650-A340-A16E-C3A3081606A7}" destId="{B10CC3B4-90C4-3D46-A55B-149380410965}" srcOrd="0" destOrd="2" presId="urn:microsoft.com/office/officeart/2005/8/layout/process3"/>
    <dgm:cxn modelId="{F4D57FEA-A8F9-4448-A715-650B02FC8C8C}" type="presOf" srcId="{66B3C7E5-5255-374A-BFB7-59516758F32A}" destId="{B10CC3B4-90C4-3D46-A55B-149380410965}" srcOrd="0" destOrd="0" presId="urn:microsoft.com/office/officeart/2005/8/layout/process3"/>
    <dgm:cxn modelId="{CB32D33A-6412-1B46-B467-6F1109EB0E18}" srcId="{C8C580CF-7493-0A43-ADEE-62D1CA7A5997}" destId="{B42B1176-B7C3-4C4D-93E5-9D2AD498BE42}" srcOrd="2" destOrd="0" parTransId="{21E1E053-D9EB-EF44-BF11-68E062248212}" sibTransId="{02091FDD-8759-F846-A65A-2A979ED17D2E}"/>
    <dgm:cxn modelId="{D94AA677-A71A-A048-854D-B7D81DB5A53D}" type="presOf" srcId="{FFF2FC87-0FB7-EE4B-A866-02AB1456860D}" destId="{A4FB14BB-19BA-2D47-B931-4CD1F3B98FA4}" srcOrd="1" destOrd="0" presId="urn:microsoft.com/office/officeart/2005/8/layout/process3"/>
    <dgm:cxn modelId="{1259639B-8D6F-CD44-A2D8-2E3F472D3A90}" type="presOf" srcId="{ACF77A36-8FF6-3B44-88B4-CB6C9595CE49}" destId="{F24F1388-21C5-4D4E-B779-DB0560FEEFD6}" srcOrd="1" destOrd="0" presId="urn:microsoft.com/office/officeart/2005/8/layout/process3"/>
    <dgm:cxn modelId="{9F8AD3DC-DB54-A94B-A833-DF77AF1F120B}" srcId="{C8C580CF-7493-0A43-ADEE-62D1CA7A5997}" destId="{5FDFC44D-9D71-A943-BBD7-D9A620D6F591}" srcOrd="0" destOrd="0" parTransId="{F74FBA03-D7C3-3A4D-9854-CE773C5E3D90}" sibTransId="{4DFBD682-D8C8-AC42-9B8B-50C6938F3471}"/>
    <dgm:cxn modelId="{16DE078F-16B7-BE48-8892-90350DCAEB4D}" srcId="{4E580266-2893-094D-8B69-04139EECCD7E}" destId="{9898F05D-2BA2-3B46-A769-B6827983F70A}" srcOrd="0" destOrd="0" parTransId="{B956422C-A6DD-1241-A4C3-0F5184805717}" sibTransId="{8538DC51-72A1-6C4F-808E-97E96B69038C}"/>
    <dgm:cxn modelId="{8AF91C64-A9DA-0E40-A325-E99775523F74}" type="presOf" srcId="{774408D0-AACC-1344-8A80-E01FD7023D7B}" destId="{F67671BC-1415-9649-BAD9-0ED892C503F7}" srcOrd="0" destOrd="1" presId="urn:microsoft.com/office/officeart/2005/8/layout/process3"/>
    <dgm:cxn modelId="{F6BAE1FB-8EC1-944C-A65E-B82A2DCBCA48}" type="presOf" srcId="{B42B1176-B7C3-4C4D-93E5-9D2AD498BE42}" destId="{F67671BC-1415-9649-BAD9-0ED892C503F7}" srcOrd="0" destOrd="2" presId="urn:microsoft.com/office/officeart/2005/8/layout/process3"/>
    <dgm:cxn modelId="{EA2B2820-69CB-424E-9C58-E3DF3C25C38D}" srcId="{5E6FD4E8-BC30-4A46-8C08-E66D8E85DCFB}" destId="{4E580266-2893-094D-8B69-04139EECCD7E}" srcOrd="1" destOrd="0" parTransId="{01EE201E-A5A0-A64A-9016-E0155A289ED7}" sibTransId="{ACF77A36-8FF6-3B44-88B4-CB6C9595CE49}"/>
    <dgm:cxn modelId="{F540251E-6254-0A43-A3E8-DF2B05466012}" type="presOf" srcId="{4E580266-2893-094D-8B69-04139EECCD7E}" destId="{004C8C36-03CC-C24F-B25A-BB24429F57AD}" srcOrd="1" destOrd="0" presId="urn:microsoft.com/office/officeart/2005/8/layout/process3"/>
    <dgm:cxn modelId="{0B570A8C-7312-F343-A35A-92C1F7C8FF6B}" type="presOf" srcId="{CA28F180-2036-1644-A4F3-6A3FD09FE124}" destId="{A6D64670-63DE-9E4B-9FC9-20A5D084CFE4}" srcOrd="1" destOrd="0" presId="urn:microsoft.com/office/officeart/2005/8/layout/process3"/>
    <dgm:cxn modelId="{EECDA4A3-BE9C-B740-A9E5-B5628CD669B1}" type="presOf" srcId="{C8C580CF-7493-0A43-ADEE-62D1CA7A5997}" destId="{779D300E-F3D6-154E-B54B-99AD8AA7AD25}" srcOrd="0" destOrd="0" presId="urn:microsoft.com/office/officeart/2005/8/layout/process3"/>
    <dgm:cxn modelId="{8C698E45-D4C3-0841-942F-623AF2BFE0B7}" type="presOf" srcId="{2CB13452-C90E-A54A-9F0F-61FB5442AF97}" destId="{18FB214F-D63B-614A-B494-B4620DF5D34E}" srcOrd="0" destOrd="2" presId="urn:microsoft.com/office/officeart/2005/8/layout/process3"/>
    <dgm:cxn modelId="{D8AEC95B-4E25-054B-B96B-5CAF81DA21EF}" type="presOf" srcId="{5FDFC44D-9D71-A943-BBD7-D9A620D6F591}" destId="{F67671BC-1415-9649-BAD9-0ED892C503F7}" srcOrd="0" destOrd="0" presId="urn:microsoft.com/office/officeart/2005/8/layout/process3"/>
    <dgm:cxn modelId="{6CEF4D3E-3EE9-DE4C-96E9-54F3E65C551D}" srcId="{5E6FD4E8-BC30-4A46-8C08-E66D8E85DCFB}" destId="{C8C580CF-7493-0A43-ADEE-62D1CA7A5997}" srcOrd="0" destOrd="0" parTransId="{15B62BB3-CBBE-664C-AD16-30F5794BDCAE}" sibTransId="{CA28F180-2036-1644-A4F3-6A3FD09FE124}"/>
    <dgm:cxn modelId="{67D4C3BB-0873-F344-B594-F90A89F0772A}" type="presOf" srcId="{4E580266-2893-094D-8B69-04139EECCD7E}" destId="{7DE13261-868A-CA4C-966F-26258DD5565B}" srcOrd="0" destOrd="0" presId="urn:microsoft.com/office/officeart/2005/8/layout/process3"/>
    <dgm:cxn modelId="{E0D7C376-6FEF-2449-B813-21FF38CDF864}" type="presOf" srcId="{5E6FD4E8-BC30-4A46-8C08-E66D8E85DCFB}" destId="{B7C6C692-8AC9-644F-9AE8-883895D40801}" srcOrd="0" destOrd="0" presId="urn:microsoft.com/office/officeart/2005/8/layout/process3"/>
    <dgm:cxn modelId="{281F75D7-384D-A946-BCB6-D4B90709C969}" type="presOf" srcId="{9687D303-9DCE-7141-A414-AE9C667CEF16}" destId="{18FB214F-D63B-614A-B494-B4620DF5D34E}" srcOrd="0" destOrd="1" presId="urn:microsoft.com/office/officeart/2005/8/layout/process3"/>
    <dgm:cxn modelId="{0352F529-A014-1345-85E1-CAE39C516139}" type="presOf" srcId="{CA28F180-2036-1644-A4F3-6A3FD09FE124}" destId="{35BEB0EB-8C17-EF4D-A863-CA4096EBB16D}" srcOrd="0" destOrd="0" presId="urn:microsoft.com/office/officeart/2005/8/layout/process3"/>
    <dgm:cxn modelId="{25F80573-B8AB-2343-AE6B-301B9C0CE997}" type="presParOf" srcId="{B7C6C692-8AC9-644F-9AE8-883895D40801}" destId="{622CEE19-A38D-A941-AC92-4124CFD12AF0}" srcOrd="0" destOrd="0" presId="urn:microsoft.com/office/officeart/2005/8/layout/process3"/>
    <dgm:cxn modelId="{D4F9B340-F6D3-184D-87E7-655D82CF2327}" type="presParOf" srcId="{622CEE19-A38D-A941-AC92-4124CFD12AF0}" destId="{779D300E-F3D6-154E-B54B-99AD8AA7AD25}" srcOrd="0" destOrd="0" presId="urn:microsoft.com/office/officeart/2005/8/layout/process3"/>
    <dgm:cxn modelId="{A2621414-5E9C-5843-B3F4-426A491FA3DE}" type="presParOf" srcId="{622CEE19-A38D-A941-AC92-4124CFD12AF0}" destId="{2CA138CE-B47D-1C42-83C7-29E055102FBA}" srcOrd="1" destOrd="0" presId="urn:microsoft.com/office/officeart/2005/8/layout/process3"/>
    <dgm:cxn modelId="{DC109646-09C4-2D4D-820F-7EC60F4F2E2A}" type="presParOf" srcId="{622CEE19-A38D-A941-AC92-4124CFD12AF0}" destId="{F67671BC-1415-9649-BAD9-0ED892C503F7}" srcOrd="2" destOrd="0" presId="urn:microsoft.com/office/officeart/2005/8/layout/process3"/>
    <dgm:cxn modelId="{58AB4FEB-DF9D-904F-92B5-075E3710B3EA}" type="presParOf" srcId="{B7C6C692-8AC9-644F-9AE8-883895D40801}" destId="{35BEB0EB-8C17-EF4D-A863-CA4096EBB16D}" srcOrd="1" destOrd="0" presId="urn:microsoft.com/office/officeart/2005/8/layout/process3"/>
    <dgm:cxn modelId="{AD22769C-46B7-B64F-A81B-997E341139C0}" type="presParOf" srcId="{35BEB0EB-8C17-EF4D-A863-CA4096EBB16D}" destId="{A6D64670-63DE-9E4B-9FC9-20A5D084CFE4}" srcOrd="0" destOrd="0" presId="urn:microsoft.com/office/officeart/2005/8/layout/process3"/>
    <dgm:cxn modelId="{BC148274-0618-6042-89B3-62E3BA84F460}" type="presParOf" srcId="{B7C6C692-8AC9-644F-9AE8-883895D40801}" destId="{1F91C4EA-675F-DA44-8F8A-132211320E66}" srcOrd="2" destOrd="0" presId="urn:microsoft.com/office/officeart/2005/8/layout/process3"/>
    <dgm:cxn modelId="{59451EB6-C9D3-C44A-B9FB-731CE56FB836}" type="presParOf" srcId="{1F91C4EA-675F-DA44-8F8A-132211320E66}" destId="{7DE13261-868A-CA4C-966F-26258DD5565B}" srcOrd="0" destOrd="0" presId="urn:microsoft.com/office/officeart/2005/8/layout/process3"/>
    <dgm:cxn modelId="{D71EA64E-1DF9-0F46-B9B0-46B50AAE9098}" type="presParOf" srcId="{1F91C4EA-675F-DA44-8F8A-132211320E66}" destId="{004C8C36-03CC-C24F-B25A-BB24429F57AD}" srcOrd="1" destOrd="0" presId="urn:microsoft.com/office/officeart/2005/8/layout/process3"/>
    <dgm:cxn modelId="{3A285C92-2AC3-E64D-B1D7-BD4A6B177EC7}" type="presParOf" srcId="{1F91C4EA-675F-DA44-8F8A-132211320E66}" destId="{18FB214F-D63B-614A-B494-B4620DF5D34E}" srcOrd="2" destOrd="0" presId="urn:microsoft.com/office/officeart/2005/8/layout/process3"/>
    <dgm:cxn modelId="{904192BC-5ACB-5C4C-9824-1B326946DEC7}" type="presParOf" srcId="{B7C6C692-8AC9-644F-9AE8-883895D40801}" destId="{CE1DCE0B-B1E9-F548-926F-4FE67981228E}" srcOrd="3" destOrd="0" presId="urn:microsoft.com/office/officeart/2005/8/layout/process3"/>
    <dgm:cxn modelId="{1C3C9FF0-A5BC-4D46-AF9B-890BCE1975C3}" type="presParOf" srcId="{CE1DCE0B-B1E9-F548-926F-4FE67981228E}" destId="{F24F1388-21C5-4D4E-B779-DB0560FEEFD6}" srcOrd="0" destOrd="0" presId="urn:microsoft.com/office/officeart/2005/8/layout/process3"/>
    <dgm:cxn modelId="{E84DD8B3-3909-264E-9AB8-060426A04A53}" type="presParOf" srcId="{B7C6C692-8AC9-644F-9AE8-883895D40801}" destId="{BE59E091-FA0E-2548-8137-DA3CFA0E5B70}" srcOrd="4" destOrd="0" presId="urn:microsoft.com/office/officeart/2005/8/layout/process3"/>
    <dgm:cxn modelId="{C1CA49C6-A696-7B4B-8945-3562849A90D5}" type="presParOf" srcId="{BE59E091-FA0E-2548-8137-DA3CFA0E5B70}" destId="{E588C26E-1E4D-024F-B291-F47587781C21}" srcOrd="0" destOrd="0" presId="urn:microsoft.com/office/officeart/2005/8/layout/process3"/>
    <dgm:cxn modelId="{BCE29D08-06BF-AC4E-B4DC-AE1725C6A1FE}" type="presParOf" srcId="{BE59E091-FA0E-2548-8137-DA3CFA0E5B70}" destId="{A4FB14BB-19BA-2D47-B931-4CD1F3B98FA4}" srcOrd="1" destOrd="0" presId="urn:microsoft.com/office/officeart/2005/8/layout/process3"/>
    <dgm:cxn modelId="{60F69E3F-C370-2B47-AF56-B8D4644B865B}" type="presParOf" srcId="{BE59E091-FA0E-2548-8137-DA3CFA0E5B70}" destId="{B10CC3B4-90C4-3D46-A55B-149380410965}"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138CE-B47D-1C42-83C7-29E055102FBA}">
      <dsp:nvSpPr>
        <dsp:cNvPr id="0" name=""/>
        <dsp:cNvSpPr/>
      </dsp:nvSpPr>
      <dsp:spPr>
        <a:xfrm>
          <a:off x="4050" y="66399"/>
          <a:ext cx="1869557" cy="604800"/>
        </a:xfrm>
        <a:prstGeom prst="roundRect">
          <a:avLst>
            <a:gd name="adj" fmla="val 10000"/>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en-US" sz="1400" kern="1200" dirty="0" smtClean="0"/>
            <a:t>CLASS</a:t>
          </a:r>
          <a:endParaRPr lang="en-US" sz="1400" kern="1200" dirty="0"/>
        </a:p>
      </dsp:txBody>
      <dsp:txXfrm>
        <a:off x="4050" y="66399"/>
        <a:ext cx="1869557" cy="403200"/>
      </dsp:txXfrm>
    </dsp:sp>
    <dsp:sp modelId="{F67671BC-1415-9649-BAD9-0ED892C503F7}">
      <dsp:nvSpPr>
        <dsp:cNvPr id="0" name=""/>
        <dsp:cNvSpPr/>
      </dsp:nvSpPr>
      <dsp:spPr>
        <a:xfrm>
          <a:off x="111277" y="469600"/>
          <a:ext cx="2420946" cy="3528000"/>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SPRING 2016</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smtClean="0"/>
            <a:t>Students in MSUS 400 worked with the </a:t>
          </a:r>
          <a:r>
            <a:rPr lang="en-US" sz="1400" kern="1200" dirty="0" err="1" smtClean="0"/>
            <a:t>Kaupas</a:t>
          </a:r>
          <a:r>
            <a:rPr lang="en-US" sz="1400" kern="1200" dirty="0" smtClean="0"/>
            <a:t> Summer Camp Task Force on planning for the inaugural 5-8</a:t>
          </a:r>
          <a:r>
            <a:rPr lang="en-US" sz="1400" kern="1200" baseline="30000" dirty="0" smtClean="0"/>
            <a:t>th</a:t>
          </a:r>
          <a:r>
            <a:rPr lang="en-US" sz="1400" kern="1200" dirty="0" smtClean="0"/>
            <a:t> grade athletic and academics summer camp as part of their project on Strategic Planning with the </a:t>
          </a:r>
          <a:r>
            <a:rPr lang="en-US" sz="1400" kern="1200" dirty="0" err="1" smtClean="0"/>
            <a:t>Kaupas</a:t>
          </a:r>
          <a:r>
            <a:rPr lang="en-US" sz="1400" kern="1200" dirty="0" smtClean="0"/>
            <a:t> Center.</a:t>
          </a:r>
          <a:endParaRPr lang="en-US" sz="1400" kern="1200" dirty="0"/>
        </a:p>
      </dsp:txBody>
      <dsp:txXfrm>
        <a:off x="182184" y="540507"/>
        <a:ext cx="2279132" cy="3386186"/>
      </dsp:txXfrm>
    </dsp:sp>
    <dsp:sp modelId="{35BEB0EB-8C17-EF4D-A863-CA4096EBB16D}">
      <dsp:nvSpPr>
        <dsp:cNvPr id="0" name=""/>
        <dsp:cNvSpPr/>
      </dsp:nvSpPr>
      <dsp:spPr>
        <a:xfrm rot="56308">
          <a:off x="2225900" y="62469"/>
          <a:ext cx="747064" cy="465465"/>
        </a:xfrm>
        <a:prstGeom prst="rightArrow">
          <a:avLst>
            <a:gd name="adj1" fmla="val 60000"/>
            <a:gd name="adj2" fmla="val 50000"/>
          </a:avLst>
        </a:prstGeom>
        <a:gradFill rotWithShape="0">
          <a:gsLst>
            <a:gs pos="0">
              <a:schemeClr val="accent1">
                <a:tint val="60000"/>
                <a:hueOff val="0"/>
                <a:satOff val="0"/>
                <a:lumOff val="0"/>
                <a:alphaOff val="0"/>
              </a:schemeClr>
            </a:gs>
            <a:gs pos="90000">
              <a:schemeClr val="accent1">
                <a:tint val="60000"/>
                <a:hueOff val="0"/>
                <a:satOff val="0"/>
                <a:lumOff val="0"/>
                <a:alphaOff val="0"/>
                <a:shade val="100000"/>
                <a:satMod val="105000"/>
              </a:schemeClr>
            </a:gs>
            <a:gs pos="100000">
              <a:schemeClr val="accent1">
                <a:tint val="60000"/>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225909" y="154418"/>
        <a:ext cx="607425" cy="279279"/>
      </dsp:txXfrm>
    </dsp:sp>
    <dsp:sp modelId="{004C8C36-03CC-C24F-B25A-BB24429F57AD}">
      <dsp:nvSpPr>
        <dsp:cNvPr id="0" name=""/>
        <dsp:cNvSpPr/>
      </dsp:nvSpPr>
      <dsp:spPr>
        <a:xfrm>
          <a:off x="3282975" y="120111"/>
          <a:ext cx="1869557" cy="604800"/>
        </a:xfrm>
        <a:prstGeom prst="roundRect">
          <a:avLst>
            <a:gd name="adj" fmla="val 10000"/>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en-US" sz="1400" kern="1200" dirty="0" smtClean="0"/>
            <a:t>VOLUNTEERING</a:t>
          </a:r>
          <a:endParaRPr lang="en-US" sz="1400" kern="1200" dirty="0"/>
        </a:p>
      </dsp:txBody>
      <dsp:txXfrm>
        <a:off x="3282975" y="120111"/>
        <a:ext cx="1869557" cy="403200"/>
      </dsp:txXfrm>
    </dsp:sp>
    <dsp:sp modelId="{18FB214F-D63B-614A-B494-B4620DF5D34E}">
      <dsp:nvSpPr>
        <dsp:cNvPr id="0" name=""/>
        <dsp:cNvSpPr/>
      </dsp:nvSpPr>
      <dsp:spPr>
        <a:xfrm>
          <a:off x="3504629" y="570862"/>
          <a:ext cx="1869557" cy="1942410"/>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SUMMER 2016</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err="1" smtClean="0"/>
            <a:t>Bucknell</a:t>
          </a:r>
          <a:r>
            <a:rPr lang="en-US" sz="1400" kern="1200" dirty="0" smtClean="0"/>
            <a:t> coaches and student-athletes volunteer at summer camp</a:t>
          </a:r>
          <a:endParaRPr lang="en-US" sz="1400" kern="1200" dirty="0"/>
        </a:p>
      </dsp:txBody>
      <dsp:txXfrm>
        <a:off x="3559386" y="625619"/>
        <a:ext cx="1760043" cy="1832896"/>
      </dsp:txXfrm>
    </dsp:sp>
    <dsp:sp modelId="{CE1DCE0B-B1E9-F548-926F-4FE67981228E}">
      <dsp:nvSpPr>
        <dsp:cNvPr id="0" name=""/>
        <dsp:cNvSpPr/>
      </dsp:nvSpPr>
      <dsp:spPr>
        <a:xfrm rot="21538915">
          <a:off x="5440713" y="61815"/>
          <a:ext cx="611139" cy="465465"/>
        </a:xfrm>
        <a:prstGeom prst="rightArrow">
          <a:avLst>
            <a:gd name="adj1" fmla="val 60000"/>
            <a:gd name="adj2" fmla="val 50000"/>
          </a:avLst>
        </a:prstGeom>
        <a:gradFill rotWithShape="0">
          <a:gsLst>
            <a:gs pos="0">
              <a:schemeClr val="accent1">
                <a:tint val="60000"/>
                <a:hueOff val="0"/>
                <a:satOff val="0"/>
                <a:lumOff val="0"/>
                <a:alphaOff val="0"/>
              </a:schemeClr>
            </a:gs>
            <a:gs pos="90000">
              <a:schemeClr val="accent1">
                <a:tint val="60000"/>
                <a:hueOff val="0"/>
                <a:satOff val="0"/>
                <a:lumOff val="0"/>
                <a:alphaOff val="0"/>
                <a:shade val="100000"/>
                <a:satMod val="105000"/>
              </a:schemeClr>
            </a:gs>
            <a:gs pos="100000">
              <a:schemeClr val="accent1">
                <a:tint val="60000"/>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5440724" y="156149"/>
        <a:ext cx="471500" cy="279279"/>
      </dsp:txXfrm>
    </dsp:sp>
    <dsp:sp modelId="{A4FB14BB-19BA-2D47-B931-4CD1F3B98FA4}">
      <dsp:nvSpPr>
        <dsp:cNvPr id="0" name=""/>
        <dsp:cNvSpPr/>
      </dsp:nvSpPr>
      <dsp:spPr>
        <a:xfrm>
          <a:off x="6305444" y="66399"/>
          <a:ext cx="1869557" cy="604800"/>
        </a:xfrm>
        <a:prstGeom prst="roundRect">
          <a:avLst>
            <a:gd name="adj" fmla="val 10000"/>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en-US" sz="1400" kern="1200" dirty="0" smtClean="0"/>
            <a:t>INTERNSHIP</a:t>
          </a:r>
          <a:endParaRPr lang="en-US" sz="1400" kern="1200" dirty="0"/>
        </a:p>
      </dsp:txBody>
      <dsp:txXfrm>
        <a:off x="6305444" y="66399"/>
        <a:ext cx="1869557" cy="403200"/>
      </dsp:txXfrm>
    </dsp:sp>
    <dsp:sp modelId="{B10CC3B4-90C4-3D46-A55B-149380410965}">
      <dsp:nvSpPr>
        <dsp:cNvPr id="0" name=""/>
        <dsp:cNvSpPr/>
      </dsp:nvSpPr>
      <dsp:spPr>
        <a:xfrm>
          <a:off x="6669128" y="469600"/>
          <a:ext cx="1869557" cy="3528000"/>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SUMMER 2016</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smtClean="0"/>
            <a:t>Student intern assesses summer camp and offers suggestions to Task Force for future camps</a:t>
          </a:r>
          <a:endParaRPr lang="en-US" sz="1400" kern="1200" dirty="0"/>
        </a:p>
      </dsp:txBody>
      <dsp:txXfrm>
        <a:off x="6723885" y="524357"/>
        <a:ext cx="1760043" cy="341848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1F771B-C145-470E-9320-02A8730E75FE}" type="datetimeFigureOut">
              <a:rPr lang="en-US" smtClean="0"/>
              <a:t>3/13/2020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FAD4C-C8BB-47C1-9F6B-DC8B0FFF7EEB}" type="slidenum">
              <a:rPr lang="en-US" smtClean="0"/>
              <a:t>‹#›</a:t>
            </a:fld>
            <a:endParaRPr lang="en-US"/>
          </a:p>
        </p:txBody>
      </p:sp>
    </p:spTree>
    <p:extLst>
      <p:ext uri="{BB962C8B-B14F-4D97-AF65-F5344CB8AC3E}">
        <p14:creationId xmlns:p14="http://schemas.microsoft.com/office/powerpoint/2010/main" val="1926798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119F1-B10E-45C4-B2D1-8C60927106BB}" type="slidenum">
              <a:rPr lang="en-US" smtClean="0"/>
              <a:t>2</a:t>
            </a:fld>
            <a:endParaRPr lang="en-US"/>
          </a:p>
        </p:txBody>
      </p:sp>
    </p:spTree>
    <p:extLst>
      <p:ext uri="{BB962C8B-B14F-4D97-AF65-F5344CB8AC3E}">
        <p14:creationId xmlns:p14="http://schemas.microsoft.com/office/powerpoint/2010/main" val="4040615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F4119F1-B10E-45C4-B2D1-8C60927106BB}" type="slidenum">
              <a:rPr lang="en-US" smtClean="0"/>
              <a:t>3</a:t>
            </a:fld>
            <a:endParaRPr lang="en-US"/>
          </a:p>
        </p:txBody>
      </p:sp>
    </p:spTree>
    <p:extLst>
      <p:ext uri="{BB962C8B-B14F-4D97-AF65-F5344CB8AC3E}">
        <p14:creationId xmlns:p14="http://schemas.microsoft.com/office/powerpoint/2010/main" val="1580709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119F1-B10E-45C4-B2D1-8C60927106BB}" type="slidenum">
              <a:rPr lang="en-US" smtClean="0"/>
              <a:t>6</a:t>
            </a:fld>
            <a:endParaRPr lang="en-US"/>
          </a:p>
        </p:txBody>
      </p:sp>
    </p:spTree>
    <p:extLst>
      <p:ext uri="{BB962C8B-B14F-4D97-AF65-F5344CB8AC3E}">
        <p14:creationId xmlns:p14="http://schemas.microsoft.com/office/powerpoint/2010/main" val="987819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Quality Education</a:t>
            </a:r>
            <a:r>
              <a:rPr lang="en-US" baseline="0" dirty="0" smtClean="0"/>
              <a:t> SDG includes efforts to improve education, access to education, engender life long learning, and improve/expose students to sustainability and environment topics. </a:t>
            </a:r>
          </a:p>
        </p:txBody>
      </p:sp>
      <p:sp>
        <p:nvSpPr>
          <p:cNvPr id="4" name="Slide Number Placeholder 3"/>
          <p:cNvSpPr>
            <a:spLocks noGrp="1"/>
          </p:cNvSpPr>
          <p:nvPr>
            <p:ph type="sldNum" sz="quarter" idx="10"/>
          </p:nvPr>
        </p:nvSpPr>
        <p:spPr/>
        <p:txBody>
          <a:bodyPr/>
          <a:lstStyle/>
          <a:p>
            <a:fld id="{9F4119F1-B10E-45C4-B2D1-8C60927106BB}" type="slidenum">
              <a:rPr lang="en-US" smtClean="0"/>
              <a:t>14</a:t>
            </a:fld>
            <a:endParaRPr lang="en-US"/>
          </a:p>
        </p:txBody>
      </p:sp>
    </p:spTree>
    <p:extLst>
      <p:ext uri="{BB962C8B-B14F-4D97-AF65-F5344CB8AC3E}">
        <p14:creationId xmlns:p14="http://schemas.microsoft.com/office/powerpoint/2010/main" val="295675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Zero</a:t>
            </a:r>
            <a:r>
              <a:rPr lang="en-US" baseline="0" dirty="0" smtClean="0"/>
              <a:t> Hunger SDG is about ending hunger and ensuring access to nutritious and sufficient food.  As we know, the US suffers from food security with an estimated 1 in 8 being food insecure. </a:t>
            </a:r>
          </a:p>
          <a:p>
            <a:endParaRPr lang="en-US" dirty="0" smtClean="0"/>
          </a:p>
          <a:p>
            <a:r>
              <a:rPr lang="en-US" dirty="0" smtClean="0"/>
              <a:t>Food pantry –</a:t>
            </a:r>
            <a:r>
              <a:rPr lang="en-US" baseline="0" dirty="0" smtClean="0"/>
              <a:t> MGMT 101; athletics donations; prisoners’ group donations</a:t>
            </a:r>
            <a:endParaRPr lang="en-US" dirty="0" smtClean="0"/>
          </a:p>
          <a:p>
            <a:r>
              <a:rPr lang="en-US" dirty="0" smtClean="0"/>
              <a:t>High</a:t>
            </a:r>
            <a:r>
              <a:rPr lang="en-US" baseline="0" dirty="0" smtClean="0"/>
              <a:t> school greenhouse – ENST 411, ILST summer</a:t>
            </a:r>
          </a:p>
          <a:p>
            <a:r>
              <a:rPr lang="en-US" baseline="0" dirty="0" smtClean="0"/>
              <a:t>Community garden – feasibility study and </a:t>
            </a:r>
            <a:r>
              <a:rPr lang="en-US" baseline="0" dirty="0" smtClean="0"/>
              <a:t>guide</a:t>
            </a:r>
            <a:endParaRPr lang="en-US" baseline="0" dirty="0" smtClean="0"/>
          </a:p>
        </p:txBody>
      </p:sp>
      <p:sp>
        <p:nvSpPr>
          <p:cNvPr id="4" name="Slide Number Placeholder 3"/>
          <p:cNvSpPr>
            <a:spLocks noGrp="1"/>
          </p:cNvSpPr>
          <p:nvPr>
            <p:ph type="sldNum" sz="quarter" idx="10"/>
          </p:nvPr>
        </p:nvSpPr>
        <p:spPr/>
        <p:txBody>
          <a:bodyPr/>
          <a:lstStyle/>
          <a:p>
            <a:fld id="{9F4119F1-B10E-45C4-B2D1-8C60927106BB}" type="slidenum">
              <a:rPr lang="en-US" smtClean="0"/>
              <a:t>15</a:t>
            </a:fld>
            <a:endParaRPr lang="en-US"/>
          </a:p>
        </p:txBody>
      </p:sp>
    </p:spTree>
    <p:extLst>
      <p:ext uri="{BB962C8B-B14F-4D97-AF65-F5344CB8AC3E}">
        <p14:creationId xmlns:p14="http://schemas.microsoft.com/office/powerpoint/2010/main" val="4132429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Sustainable Cities</a:t>
            </a:r>
            <a:r>
              <a:rPr lang="en-US" b="0" baseline="0" dirty="0" smtClean="0"/>
              <a:t> and Communities SDG calls for increases in and access to green space, preserving cultural and natural heritage, safe adequate and affordable housing, regional planning, public transportation – these are all concerns for communities with whom we partner in the lower anthracite region.  We have began projects in a few of these areas, and other projects that fall within these areas of concern are being discussed. </a:t>
            </a:r>
          </a:p>
        </p:txBody>
      </p:sp>
      <p:sp>
        <p:nvSpPr>
          <p:cNvPr id="4" name="Slide Number Placeholder 3"/>
          <p:cNvSpPr>
            <a:spLocks noGrp="1"/>
          </p:cNvSpPr>
          <p:nvPr>
            <p:ph type="sldNum" sz="quarter" idx="10"/>
          </p:nvPr>
        </p:nvSpPr>
        <p:spPr/>
        <p:txBody>
          <a:bodyPr/>
          <a:lstStyle/>
          <a:p>
            <a:fld id="{9F4119F1-B10E-45C4-B2D1-8C60927106BB}" type="slidenum">
              <a:rPr lang="en-US" smtClean="0"/>
              <a:t>16</a:t>
            </a:fld>
            <a:endParaRPr lang="en-US"/>
          </a:p>
        </p:txBody>
      </p:sp>
    </p:spTree>
    <p:extLst>
      <p:ext uri="{BB962C8B-B14F-4D97-AF65-F5344CB8AC3E}">
        <p14:creationId xmlns:p14="http://schemas.microsoft.com/office/powerpoint/2010/main" val="2768092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Sustainable Cities</a:t>
            </a:r>
            <a:r>
              <a:rPr lang="en-US" b="0" baseline="0" dirty="0" smtClean="0"/>
              <a:t> and Communities SDG calls for increases in and access to green space, preserving cultural and natural heritage, safe adequate and affordable housing, regional planning, public transportation – these are all concerns for communities with whom we partner in the lower anthracite region.  We have began projects in a few of these areas, and other projects that fall within these areas of concern are being discussed. </a:t>
            </a:r>
          </a:p>
        </p:txBody>
      </p:sp>
      <p:sp>
        <p:nvSpPr>
          <p:cNvPr id="4" name="Slide Number Placeholder 3"/>
          <p:cNvSpPr>
            <a:spLocks noGrp="1"/>
          </p:cNvSpPr>
          <p:nvPr>
            <p:ph type="sldNum" sz="quarter" idx="10"/>
          </p:nvPr>
        </p:nvSpPr>
        <p:spPr/>
        <p:txBody>
          <a:bodyPr/>
          <a:lstStyle/>
          <a:p>
            <a:fld id="{9F4119F1-B10E-45C4-B2D1-8C60927106BB}" type="slidenum">
              <a:rPr lang="en-US" smtClean="0"/>
              <a:t>17</a:t>
            </a:fld>
            <a:endParaRPr lang="en-US"/>
          </a:p>
        </p:txBody>
      </p:sp>
    </p:spTree>
    <p:extLst>
      <p:ext uri="{BB962C8B-B14F-4D97-AF65-F5344CB8AC3E}">
        <p14:creationId xmlns:p14="http://schemas.microsoft.com/office/powerpoint/2010/main" val="2398454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119F1-B10E-45C4-B2D1-8C60927106BB}" type="slidenum">
              <a:rPr lang="en-US" smtClean="0"/>
              <a:t>21</a:t>
            </a:fld>
            <a:endParaRPr lang="en-US"/>
          </a:p>
        </p:txBody>
      </p:sp>
    </p:spTree>
    <p:extLst>
      <p:ext uri="{BB962C8B-B14F-4D97-AF65-F5344CB8AC3E}">
        <p14:creationId xmlns:p14="http://schemas.microsoft.com/office/powerpoint/2010/main" val="497101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AB3A824-1A51-4B26-AD58-A6D8E14F6C04}" type="datetimeFigureOut">
              <a:rPr lang="en-US" noProof="0" smtClean="0"/>
              <a:t>3/13/2020</a:t>
            </a:fld>
            <a:endParaRPr lang="en-US" noProof="0"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noProof="0" smtClean="0"/>
              <a:t>
              </a:t>
            </a:r>
            <a:endParaRPr lang="en-US" noProof="0"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D22F896-40B5-4ADD-8801-0D06FADFA095}" type="slidenum">
              <a:rPr lang="en-US" noProof="0" smtClean="0"/>
              <a:t>‹#›</a:t>
            </a:fld>
            <a:endParaRPr lang="en-US" noProof="0"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26393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noProof="0" smtClean="0"/>
              <a:t>3/13/2020</a:t>
            </a:fld>
            <a:endParaRPr lang="en-US" noProof="0" dirty="0"/>
          </a:p>
        </p:txBody>
      </p:sp>
      <p:sp>
        <p:nvSpPr>
          <p:cNvPr id="5" name="Footer Placeholder 4"/>
          <p:cNvSpPr>
            <a:spLocks noGrp="1"/>
          </p:cNvSpPr>
          <p:nvPr>
            <p:ph type="ftr" sz="quarter" idx="11"/>
          </p:nvPr>
        </p:nvSpPr>
        <p:spPr/>
        <p:txBody>
          <a:bodyPr/>
          <a:lstStyle/>
          <a:p>
            <a:r>
              <a:rPr lang="en-US" noProof="0" smtClean="0"/>
              <a:t>
              </a:t>
            </a:r>
            <a:endParaRPr lang="en-US" noProof="0" dirty="0"/>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105949504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noProof="0" smtClean="0"/>
              <a:t>3/13/2020</a:t>
            </a:fld>
            <a:endParaRPr lang="en-US" noProof="0" dirty="0"/>
          </a:p>
        </p:txBody>
      </p:sp>
      <p:sp>
        <p:nvSpPr>
          <p:cNvPr id="5" name="Footer Placeholder 4"/>
          <p:cNvSpPr>
            <a:spLocks noGrp="1"/>
          </p:cNvSpPr>
          <p:nvPr>
            <p:ph type="ftr" sz="quarter" idx="11"/>
          </p:nvPr>
        </p:nvSpPr>
        <p:spPr/>
        <p:txBody>
          <a:bodyPr/>
          <a:lstStyle/>
          <a:p>
            <a:r>
              <a:rPr lang="en-US" noProof="0" smtClean="0"/>
              <a:t>
              </a:t>
            </a:r>
            <a:endParaRPr lang="en-US" noProof="0" dirty="0"/>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366335278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noProof="0" smtClean="0"/>
              <a:t>3/13/2020</a:t>
            </a:fld>
            <a:endParaRPr lang="en-US" noProof="0" dirty="0"/>
          </a:p>
        </p:txBody>
      </p:sp>
      <p:sp>
        <p:nvSpPr>
          <p:cNvPr id="5" name="Footer Placeholder 4"/>
          <p:cNvSpPr>
            <a:spLocks noGrp="1"/>
          </p:cNvSpPr>
          <p:nvPr>
            <p:ph type="ftr" sz="quarter" idx="11"/>
          </p:nvPr>
        </p:nvSpPr>
        <p:spPr/>
        <p:txBody>
          <a:bodyPr/>
          <a:lstStyle/>
          <a:p>
            <a:r>
              <a:rPr lang="en-US" noProof="0" smtClean="0"/>
              <a:t>
              </a:t>
            </a:r>
            <a:endParaRPr lang="en-US" noProof="0" dirty="0"/>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221837157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noProof="0" smtClean="0"/>
              <a:t>3/13/2020</a:t>
            </a:fld>
            <a:endParaRPr lang="en-US" noProof="0" dirty="0"/>
          </a:p>
        </p:txBody>
      </p:sp>
      <p:sp>
        <p:nvSpPr>
          <p:cNvPr id="5" name="Footer Placeholder 4"/>
          <p:cNvSpPr>
            <a:spLocks noGrp="1"/>
          </p:cNvSpPr>
          <p:nvPr>
            <p:ph type="ftr" sz="quarter" idx="11"/>
          </p:nvPr>
        </p:nvSpPr>
        <p:spPr/>
        <p:txBody>
          <a:bodyPr/>
          <a:lstStyle/>
          <a:p>
            <a:r>
              <a:rPr lang="en-US" noProof="0" smtClean="0"/>
              <a:t>
              </a:t>
            </a:r>
            <a:endParaRPr lang="en-US" noProof="0" dirty="0"/>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05520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noProof="0" smtClean="0"/>
              <a:t>3/13/2020</a:t>
            </a:fld>
            <a:endParaRPr lang="en-US" noProof="0" dirty="0"/>
          </a:p>
        </p:txBody>
      </p:sp>
      <p:sp>
        <p:nvSpPr>
          <p:cNvPr id="6" name="Footer Placeholder 5"/>
          <p:cNvSpPr>
            <a:spLocks noGrp="1"/>
          </p:cNvSpPr>
          <p:nvPr>
            <p:ph type="ftr" sz="quarter" idx="11"/>
          </p:nvPr>
        </p:nvSpPr>
        <p:spPr/>
        <p:txBody>
          <a:bodyPr/>
          <a:lstStyle/>
          <a:p>
            <a:r>
              <a:rPr lang="en-US" noProof="0" smtClean="0"/>
              <a:t>
              </a:t>
            </a:r>
            <a:endParaRPr lang="en-US" noProof="0" dirty="0"/>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89678702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BC1C18-307B-4F68-A007-B5B542270E8D}" type="datetimeFigureOut">
              <a:rPr lang="en-US" noProof="0" smtClean="0"/>
              <a:t>3/13/2020</a:t>
            </a:fld>
            <a:endParaRPr lang="en-US" noProof="0" dirty="0"/>
          </a:p>
        </p:txBody>
      </p:sp>
      <p:sp>
        <p:nvSpPr>
          <p:cNvPr id="8" name="Footer Placeholder 7"/>
          <p:cNvSpPr>
            <a:spLocks noGrp="1"/>
          </p:cNvSpPr>
          <p:nvPr>
            <p:ph type="ftr" sz="quarter" idx="11"/>
          </p:nvPr>
        </p:nvSpPr>
        <p:spPr/>
        <p:txBody>
          <a:bodyPr/>
          <a:lstStyle/>
          <a:p>
            <a:r>
              <a:rPr lang="en-US" noProof="0" smtClean="0"/>
              <a:t>
              </a:t>
            </a:r>
            <a:endParaRPr lang="en-US" noProof="0" dirty="0"/>
          </a:p>
        </p:txBody>
      </p:sp>
      <p:sp>
        <p:nvSpPr>
          <p:cNvPr id="9" name="Slide Number Placeholder 8"/>
          <p:cNvSpPr>
            <a:spLocks noGrp="1"/>
          </p:cNvSpPr>
          <p:nvPr>
            <p:ph type="sldNum" sz="quarter" idx="12"/>
          </p:nvPr>
        </p:nvSpPr>
        <p:spPr/>
        <p:txBody>
          <a:bodyPr/>
          <a:lstStyle/>
          <a:p>
            <a:fld id="{6D22F896-40B5-4ADD-8801-0D06FADFA095}" type="slidenum">
              <a:rPr lang="en-US" noProof="0" smtClean="0"/>
              <a:pPr/>
              <a:t>‹#›</a:t>
            </a:fld>
            <a:endParaRPr lang="en-US" noProof="0" dirty="0"/>
          </a:p>
        </p:txBody>
      </p:sp>
    </p:spTree>
    <p:extLst>
      <p:ext uri="{BB962C8B-B14F-4D97-AF65-F5344CB8AC3E}">
        <p14:creationId xmlns:p14="http://schemas.microsoft.com/office/powerpoint/2010/main" val="45255047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noProof="0" smtClean="0"/>
              <a:t>3/13/2020</a:t>
            </a:fld>
            <a:endParaRPr lang="en-US" noProof="0" dirty="0"/>
          </a:p>
        </p:txBody>
      </p:sp>
      <p:sp>
        <p:nvSpPr>
          <p:cNvPr id="4" name="Footer Placeholder 3"/>
          <p:cNvSpPr>
            <a:spLocks noGrp="1"/>
          </p:cNvSpPr>
          <p:nvPr>
            <p:ph type="ftr" sz="quarter" idx="11"/>
          </p:nvPr>
        </p:nvSpPr>
        <p:spPr/>
        <p:txBody>
          <a:bodyPr/>
          <a:lstStyle/>
          <a:p>
            <a:r>
              <a:rPr lang="en-US" noProof="0" smtClean="0"/>
              <a:t>
              </a:t>
            </a:r>
            <a:endParaRPr lang="en-US" noProof="0" dirty="0"/>
          </a:p>
        </p:txBody>
      </p:sp>
      <p:sp>
        <p:nvSpPr>
          <p:cNvPr id="5" name="Slide Number Placeholder 4"/>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123780134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noProof="0" smtClean="0"/>
              <a:t>3/13/2020</a:t>
            </a:fld>
            <a:endParaRPr lang="en-US" noProof="0" dirty="0"/>
          </a:p>
        </p:txBody>
      </p:sp>
      <p:sp>
        <p:nvSpPr>
          <p:cNvPr id="3" name="Footer Placeholder 2"/>
          <p:cNvSpPr>
            <a:spLocks noGrp="1"/>
          </p:cNvSpPr>
          <p:nvPr>
            <p:ph type="ftr" sz="quarter" idx="11"/>
          </p:nvPr>
        </p:nvSpPr>
        <p:spPr/>
        <p:txBody>
          <a:bodyPr/>
          <a:lstStyle/>
          <a:p>
            <a:r>
              <a:rPr lang="en-US" noProof="0" smtClean="0"/>
              <a:t>
              </a:t>
            </a:r>
            <a:endParaRPr lang="en-US" noProof="0" dirty="0"/>
          </a:p>
        </p:txBody>
      </p:sp>
      <p:sp>
        <p:nvSpPr>
          <p:cNvPr id="4" name="Slide Number Placeholder 3"/>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294538094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noProof="0" smtClean="0"/>
              <a:t>3/13/2020</a:t>
            </a:fld>
            <a:endParaRPr lang="en-US" noProof="0" dirty="0"/>
          </a:p>
        </p:txBody>
      </p:sp>
      <p:sp>
        <p:nvSpPr>
          <p:cNvPr id="6" name="Footer Placeholder 5"/>
          <p:cNvSpPr>
            <a:spLocks noGrp="1"/>
          </p:cNvSpPr>
          <p:nvPr>
            <p:ph type="ftr" sz="quarter" idx="11"/>
          </p:nvPr>
        </p:nvSpPr>
        <p:spPr/>
        <p:txBody>
          <a:bodyPr/>
          <a:lstStyle/>
          <a:p>
            <a:r>
              <a:rPr lang="en-US" noProof="0" smtClean="0"/>
              <a:t>
              </a:t>
            </a:r>
            <a:endParaRPr lang="en-US" noProof="0" dirty="0"/>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364375516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noProof="0" smtClean="0"/>
              <a:t>3/13/2020</a:t>
            </a:fld>
            <a:endParaRPr lang="en-US" noProof="0" dirty="0"/>
          </a:p>
        </p:txBody>
      </p:sp>
      <p:sp>
        <p:nvSpPr>
          <p:cNvPr id="6" name="Footer Placeholder 5"/>
          <p:cNvSpPr>
            <a:spLocks noGrp="1"/>
          </p:cNvSpPr>
          <p:nvPr>
            <p:ph type="ftr" sz="quarter" idx="11"/>
          </p:nvPr>
        </p:nvSpPr>
        <p:spPr/>
        <p:txBody>
          <a:bodyPr/>
          <a:lstStyle/>
          <a:p>
            <a:r>
              <a:rPr lang="en-US" noProof="0" smtClean="0"/>
              <a:t>
              </a:t>
            </a:r>
            <a:endParaRPr lang="en-US" noProof="0" dirty="0"/>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159906690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3CBC1C18-307B-4F68-A007-B5B542270E8D}" type="datetimeFigureOut">
              <a:rPr lang="en-US" noProof="0" smtClean="0"/>
              <a:t>3/13/2020</a:t>
            </a:fld>
            <a:endParaRPr lang="en-US" noProof="0"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en-US" noProof="0" smtClean="0"/>
              <a:t>
              </a:t>
            </a:r>
            <a:endParaRPr lang="en-US" noProof="0"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D22F896-40B5-4ADD-8801-0D06FADFA095}" type="slidenum">
              <a:rPr lang="en-US" noProof="0" smtClean="0"/>
              <a:pPr/>
              <a:t>‹#›</a:t>
            </a:fld>
            <a:endParaRPr lang="en-US" noProof="0" dirty="0"/>
          </a:p>
        </p:txBody>
      </p:sp>
    </p:spTree>
    <p:extLst>
      <p:ext uri="{BB962C8B-B14F-4D97-AF65-F5344CB8AC3E}">
        <p14:creationId xmlns:p14="http://schemas.microsoft.com/office/powerpoint/2010/main" val="375125750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8.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50" name="Straight Connector 41">
            <a:extLst>
              <a:ext uri="{FF2B5EF4-FFF2-40B4-BE49-F238E27FC236}">
                <a16:creationId xmlns:a16="http://schemas.microsoft.com/office/drawing/2014/main" id="{63FED537-3AF1-4C36-9904-77B6A54D27B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50E78D6-F072-48E7-8270-20EFBDD26F36}"/>
              </a:ext>
            </a:extLst>
          </p:cNvPr>
          <p:cNvSpPr>
            <a:spLocks noGrp="1"/>
          </p:cNvSpPr>
          <p:nvPr>
            <p:ph type="ctrTitle"/>
          </p:nvPr>
        </p:nvSpPr>
        <p:spPr>
          <a:xfrm>
            <a:off x="1109980" y="5231552"/>
            <a:ext cx="9966960" cy="1080315"/>
          </a:xfrm>
        </p:spPr>
        <p:txBody>
          <a:bodyPr>
            <a:normAutofit fontScale="90000"/>
          </a:bodyPr>
          <a:lstStyle/>
          <a:p>
            <a:r>
              <a:rPr lang="en-US" sz="2800" dirty="0" smtClean="0"/>
              <a:t>Community-University Partnerships</a:t>
            </a:r>
            <a:r>
              <a:rPr lang="en-US" sz="2800" dirty="0"/>
              <a:t/>
            </a:r>
            <a:br>
              <a:rPr lang="en-US" sz="2800" dirty="0"/>
            </a:br>
            <a:r>
              <a:rPr lang="en-US" sz="2800" dirty="0"/>
              <a:t>Sustaining the momentum; sustaining our </a:t>
            </a:r>
            <a:r>
              <a:rPr lang="en-US" sz="2800" dirty="0" smtClean="0"/>
              <a:t>community</a:t>
            </a:r>
            <a:endParaRPr lang="en-US" sz="2800" cap="none" dirty="0"/>
          </a:p>
        </p:txBody>
      </p:sp>
      <p:sp>
        <p:nvSpPr>
          <p:cNvPr id="4" name="Subtitle 3"/>
          <p:cNvSpPr>
            <a:spLocks noGrp="1"/>
          </p:cNvSpPr>
          <p:nvPr>
            <p:ph type="subTitle" idx="1"/>
          </p:nvPr>
        </p:nvSpPr>
        <p:spPr>
          <a:xfrm>
            <a:off x="1709530" y="4717034"/>
            <a:ext cx="8767860" cy="603111"/>
          </a:xfrm>
        </p:spPr>
        <p:txBody>
          <a:bodyPr>
            <a:normAutofit/>
          </a:bodyPr>
          <a:lstStyle/>
          <a:p>
            <a:pPr>
              <a:lnSpc>
                <a:spcPct val="100000"/>
              </a:lnSpc>
              <a:spcBef>
                <a:spcPts val="0"/>
              </a:spcBef>
            </a:pPr>
            <a:r>
              <a:rPr lang="en-US" sz="3200" dirty="0" smtClean="0">
                <a:solidFill>
                  <a:schemeClr val="bg1"/>
                </a:solidFill>
              </a:rPr>
              <a:t>Coal Region Field Station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010" y="248287"/>
            <a:ext cx="5852160" cy="4389120"/>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933"/>
          <a:stretch/>
        </p:blipFill>
        <p:spPr>
          <a:xfrm>
            <a:off x="6123941" y="217973"/>
            <a:ext cx="5852160" cy="4411519"/>
          </a:xfrm>
          <a:prstGeom prst="rect">
            <a:avLst/>
          </a:prstGeom>
        </p:spPr>
      </p:pic>
    </p:spTree>
    <p:extLst>
      <p:ext uri="{BB962C8B-B14F-4D97-AF65-F5344CB8AC3E}">
        <p14:creationId xmlns:p14="http://schemas.microsoft.com/office/powerpoint/2010/main" val="2223355884"/>
      </p:ext>
    </p:extLst>
  </p:cSld>
  <p:clrMapOvr>
    <a:masterClrMapping/>
  </p:clrMapOvr>
  <p:transition spd="slow" advClick="0" advTm="2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8080" y="348958"/>
            <a:ext cx="9875520" cy="1356360"/>
          </a:xfrm>
        </p:spPr>
        <p:txBody>
          <a:bodyPr/>
          <a:lstStyle/>
          <a:p>
            <a:r>
              <a:rPr lang="en-US" dirty="0" smtClean="0">
                <a:ln>
                  <a:solidFill>
                    <a:schemeClr val="accent4">
                      <a:lumMod val="60000"/>
                      <a:lumOff val="40000"/>
                    </a:schemeClr>
                  </a:solidFill>
                </a:ln>
                <a:solidFill>
                  <a:schemeClr val="accent4">
                    <a:lumMod val="50000"/>
                  </a:schemeClr>
                </a:solidFill>
              </a:rPr>
              <a:t>RECREATION / SWIMMING POOL</a:t>
            </a:r>
            <a:endParaRPr lang="en-US" dirty="0">
              <a:ln>
                <a:solidFill>
                  <a:schemeClr val="accent4">
                    <a:lumMod val="60000"/>
                    <a:lumOff val="40000"/>
                  </a:schemeClr>
                </a:solidFill>
              </a:ln>
              <a:solidFill>
                <a:schemeClr val="accent4">
                  <a:lumMod val="50000"/>
                </a:schemeClr>
              </a:solidFill>
            </a:endParaRPr>
          </a:p>
        </p:txBody>
      </p:sp>
      <p:sp>
        <p:nvSpPr>
          <p:cNvPr id="3" name="Text Placeholder 2"/>
          <p:cNvSpPr>
            <a:spLocks noGrp="1"/>
          </p:cNvSpPr>
          <p:nvPr>
            <p:ph type="body" idx="1"/>
          </p:nvPr>
        </p:nvSpPr>
        <p:spPr>
          <a:xfrm>
            <a:off x="1148080" y="1467684"/>
            <a:ext cx="4754880" cy="777240"/>
          </a:xfrm>
        </p:spPr>
        <p:txBody>
          <a:bodyPr/>
          <a:lstStyle/>
          <a:p>
            <a:r>
              <a:rPr lang="en-US" dirty="0" smtClean="0">
                <a:ln>
                  <a:solidFill>
                    <a:srgbClr val="00B0F0"/>
                  </a:solidFill>
                </a:ln>
                <a:solidFill>
                  <a:schemeClr val="accent3">
                    <a:lumMod val="50000"/>
                  </a:schemeClr>
                </a:solidFill>
              </a:rPr>
              <a:t>MSUS 400 – Project chained over 3 academic years (2016-2018)</a:t>
            </a:r>
            <a:endParaRPr lang="en-US" dirty="0">
              <a:ln>
                <a:solidFill>
                  <a:srgbClr val="00B0F0"/>
                </a:solidFill>
              </a:ln>
              <a:solidFill>
                <a:schemeClr val="accent3">
                  <a:lumMod val="50000"/>
                </a:schemeClr>
              </a:solidFill>
            </a:endParaRPr>
          </a:p>
        </p:txBody>
      </p:sp>
      <p:pic>
        <p:nvPicPr>
          <p:cNvPr id="7" name="Content Placeholder 6"/>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1269153" y="2333047"/>
            <a:ext cx="4512733" cy="3384550"/>
          </a:xfrm>
        </p:spPr>
      </p:pic>
      <p:pic>
        <p:nvPicPr>
          <p:cNvPr id="8" name="Content Placeholder 7"/>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6269038" y="2645145"/>
            <a:ext cx="4754562" cy="2312248"/>
          </a:xfrm>
        </p:spPr>
      </p:pic>
      <p:pic>
        <p:nvPicPr>
          <p:cNvPr id="6" name="Picture 5"/>
          <p:cNvPicPr>
            <a:picLocks noChangeAspect="1"/>
          </p:cNvPicPr>
          <p:nvPr/>
        </p:nvPicPr>
        <p:blipFill>
          <a:blip r:embed="rId4"/>
          <a:stretch>
            <a:fillRect/>
          </a:stretch>
        </p:blipFill>
        <p:spPr>
          <a:xfrm>
            <a:off x="252903" y="4410869"/>
            <a:ext cx="2157709" cy="2170707"/>
          </a:xfrm>
          <a:prstGeom prst="rect">
            <a:avLst/>
          </a:prstGeom>
        </p:spPr>
      </p:pic>
    </p:spTree>
    <p:extLst>
      <p:ext uri="{BB962C8B-B14F-4D97-AF65-F5344CB8AC3E}">
        <p14:creationId xmlns:p14="http://schemas.microsoft.com/office/powerpoint/2010/main" val="160401553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63638"/>
            <a:ext cx="6670964" cy="785091"/>
          </a:xfrm>
        </p:spPr>
        <p:txBody>
          <a:bodyPr/>
          <a:lstStyle/>
          <a:p>
            <a:r>
              <a:rPr lang="en-US" dirty="0" smtClean="0">
                <a:solidFill>
                  <a:srgbClr val="FF9900"/>
                </a:solidFill>
              </a:rPr>
              <a:t>COMMUNITY GARDEN</a:t>
            </a:r>
            <a:endParaRPr lang="en-US" dirty="0">
              <a:solidFill>
                <a:srgbClr val="FF9900"/>
              </a:solidFill>
            </a:endParaRPr>
          </a:p>
        </p:txBody>
      </p:sp>
      <p:sp>
        <p:nvSpPr>
          <p:cNvPr id="4" name="Text Placeholder 3"/>
          <p:cNvSpPr>
            <a:spLocks noGrp="1"/>
          </p:cNvSpPr>
          <p:nvPr>
            <p:ph type="body" sz="half" idx="2"/>
          </p:nvPr>
        </p:nvSpPr>
        <p:spPr>
          <a:xfrm>
            <a:off x="1143000" y="1296630"/>
            <a:ext cx="4496986" cy="467515"/>
          </a:xfrm>
        </p:spPr>
        <p:txBody>
          <a:bodyPr/>
          <a:lstStyle/>
          <a:p>
            <a:r>
              <a:rPr lang="en-US" dirty="0" smtClean="0">
                <a:solidFill>
                  <a:schemeClr val="accent3">
                    <a:lumMod val="50000"/>
                  </a:schemeClr>
                </a:solidFill>
              </a:rPr>
              <a:t>ENST 411 – 2017, 2019; Growing Change VISTA</a:t>
            </a:r>
            <a:endParaRPr lang="en-US" dirty="0">
              <a:solidFill>
                <a:schemeClr val="accent3">
                  <a:lumMod val="50000"/>
                </a:schemeClr>
              </a:solidFill>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43000" y="1764145"/>
            <a:ext cx="4389120" cy="2287502"/>
          </a:xfrm>
          <a:prstGeom prst="rect">
            <a:avLst/>
          </a:prstGeom>
        </p:spPr>
      </p:pic>
      <p:pic>
        <p:nvPicPr>
          <p:cNvPr id="7" name="Picture 6"/>
          <p:cNvPicPr>
            <a:picLocks noChangeAspect="1"/>
          </p:cNvPicPr>
          <p:nvPr/>
        </p:nvPicPr>
        <p:blipFill>
          <a:blip r:embed="rId3"/>
          <a:stretch>
            <a:fillRect/>
          </a:stretch>
        </p:blipFill>
        <p:spPr>
          <a:xfrm>
            <a:off x="2312638" y="4466128"/>
            <a:ext cx="2120986" cy="2133763"/>
          </a:xfrm>
          <a:prstGeom prst="rect">
            <a:avLst/>
          </a:prstGeom>
        </p:spPr>
      </p:pic>
      <p:pic>
        <p:nvPicPr>
          <p:cNvPr id="8" name="Picture 7"/>
          <p:cNvPicPr>
            <a:picLocks noChangeAspect="1"/>
          </p:cNvPicPr>
          <p:nvPr/>
        </p:nvPicPr>
        <p:blipFill>
          <a:blip r:embed="rId4"/>
          <a:stretch>
            <a:fillRect/>
          </a:stretch>
        </p:blipFill>
        <p:spPr>
          <a:xfrm>
            <a:off x="278257" y="4470205"/>
            <a:ext cx="2027363" cy="205193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8218" y="309420"/>
            <a:ext cx="3394399" cy="4557515"/>
          </a:xfrm>
          <a:prstGeom prst="rect">
            <a:avLst/>
          </a:prstGeom>
        </p:spPr>
      </p:pic>
      <p:pic>
        <p:nvPicPr>
          <p:cNvPr id="5" name="Content Placeholder 4"/>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5639986" y="3418962"/>
            <a:ext cx="3861262" cy="2895946"/>
          </a:xfrm>
        </p:spPr>
      </p:pic>
    </p:spTree>
    <p:extLst>
      <p:ext uri="{BB962C8B-B14F-4D97-AF65-F5344CB8AC3E}">
        <p14:creationId xmlns:p14="http://schemas.microsoft.com/office/powerpoint/2010/main" val="270204787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75000"/>
                  </a:schemeClr>
                </a:solidFill>
              </a:rPr>
              <a:t>PUBLIC LIBRARY SUSTAINABILITY</a:t>
            </a:r>
            <a:br>
              <a:rPr lang="en-US" dirty="0" smtClean="0">
                <a:solidFill>
                  <a:schemeClr val="accent3">
                    <a:lumMod val="75000"/>
                  </a:schemeClr>
                </a:solidFill>
              </a:rPr>
            </a:br>
            <a:r>
              <a:rPr lang="en-US" dirty="0" smtClean="0">
                <a:solidFill>
                  <a:schemeClr val="accent3">
                    <a:lumMod val="75000"/>
                  </a:schemeClr>
                </a:solidFill>
              </a:rPr>
              <a:t>MSUS 400 </a:t>
            </a:r>
            <a:r>
              <a:rPr lang="en-US" sz="2400" dirty="0" smtClean="0">
                <a:solidFill>
                  <a:schemeClr val="accent3">
                    <a:lumMod val="75000"/>
                  </a:schemeClr>
                </a:solidFill>
              </a:rPr>
              <a:t>(Spring 2019)</a:t>
            </a:r>
            <a:endParaRPr lang="en-US" dirty="0">
              <a:solidFill>
                <a:schemeClr val="accent3">
                  <a:lumMod val="75000"/>
                </a:schemeClr>
              </a:solidFill>
            </a:endParaRPr>
          </a:p>
        </p:txBody>
      </p:sp>
      <p:pic>
        <p:nvPicPr>
          <p:cNvPr id="7" name="Content Placeholder 6"/>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r="-1251"/>
          <a:stretch/>
        </p:blipFill>
        <p:spPr>
          <a:xfrm>
            <a:off x="1287663" y="2050478"/>
            <a:ext cx="6007378" cy="3566160"/>
          </a:xfrm>
        </p:spPr>
      </p:pic>
      <p:pic>
        <p:nvPicPr>
          <p:cNvPr id="8" name="Content Placeholder 7"/>
          <p:cNvPicPr>
            <a:picLocks noGrp="1" noChangeAspect="1"/>
          </p:cNvPicPr>
          <p:nvPr>
            <p:ph sz="quarter" idx="4"/>
          </p:nvPr>
        </p:nvPicPr>
        <p:blipFill rotWithShape="1">
          <a:blip r:embed="rId3" cstate="email">
            <a:extLst>
              <a:ext uri="{28A0092B-C50C-407E-A947-70E740481C1C}">
                <a14:useLocalDpi xmlns:a14="http://schemas.microsoft.com/office/drawing/2010/main"/>
              </a:ext>
            </a:extLst>
          </a:blip>
          <a:srcRect/>
          <a:stretch/>
        </p:blipFill>
        <p:spPr>
          <a:xfrm>
            <a:off x="7742711" y="1710044"/>
            <a:ext cx="3831777" cy="4023360"/>
          </a:xfrm>
        </p:spPr>
      </p:pic>
      <p:pic>
        <p:nvPicPr>
          <p:cNvPr id="3" name="Picture 2"/>
          <p:cNvPicPr>
            <a:picLocks noChangeAspect="1"/>
          </p:cNvPicPr>
          <p:nvPr/>
        </p:nvPicPr>
        <p:blipFill>
          <a:blip r:embed="rId4"/>
          <a:stretch>
            <a:fillRect/>
          </a:stretch>
        </p:blipFill>
        <p:spPr>
          <a:xfrm>
            <a:off x="306591" y="4926937"/>
            <a:ext cx="1633045" cy="1633045"/>
          </a:xfrm>
          <a:prstGeom prst="rect">
            <a:avLst/>
          </a:prstGeom>
        </p:spPr>
      </p:pic>
      <p:pic>
        <p:nvPicPr>
          <p:cNvPr id="6" name="Picture 5"/>
          <p:cNvPicPr>
            <a:picLocks noChangeAspect="1"/>
          </p:cNvPicPr>
          <p:nvPr/>
        </p:nvPicPr>
        <p:blipFill>
          <a:blip r:embed="rId5"/>
          <a:stretch>
            <a:fillRect/>
          </a:stretch>
        </p:blipFill>
        <p:spPr>
          <a:xfrm>
            <a:off x="1939636" y="4930634"/>
            <a:ext cx="1590322" cy="1629348"/>
          </a:xfrm>
          <a:prstGeom prst="rect">
            <a:avLst/>
          </a:prstGeom>
        </p:spPr>
      </p:pic>
    </p:spTree>
    <p:extLst>
      <p:ext uri="{BB962C8B-B14F-4D97-AF65-F5344CB8AC3E}">
        <p14:creationId xmlns:p14="http://schemas.microsoft.com/office/powerpoint/2010/main" val="115804241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solidFill>
                  <a:schemeClr val="accent4">
                    <a:lumMod val="75000"/>
                  </a:schemeClr>
                </a:solidFill>
              </a:rPr>
              <a:t>MMKC STRATEGIC PLAN</a:t>
            </a:r>
            <a:br>
              <a:rPr lang="en-US" sz="5400" dirty="0" smtClean="0">
                <a:solidFill>
                  <a:schemeClr val="accent4">
                    <a:lumMod val="75000"/>
                  </a:schemeClr>
                </a:solidFill>
              </a:rPr>
            </a:br>
            <a:r>
              <a:rPr lang="en-US" sz="2700" dirty="0" smtClean="0">
                <a:solidFill>
                  <a:schemeClr val="accent4">
                    <a:lumMod val="75000"/>
                  </a:schemeClr>
                </a:solidFill>
                <a:latin typeface="+mn-lt"/>
              </a:rPr>
              <a:t>MSUS 400</a:t>
            </a:r>
            <a:endParaRPr lang="en-US" sz="2700" dirty="0">
              <a:solidFill>
                <a:schemeClr val="accent4">
                  <a:lumMod val="75000"/>
                </a:schemeClr>
              </a:solidFill>
              <a:latin typeface="+mn-lt"/>
            </a:endParaRPr>
          </a:p>
        </p:txBody>
      </p:sp>
      <p:pic>
        <p:nvPicPr>
          <p:cNvPr id="7" name="Content Placeholder 6"/>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1258835" y="1965960"/>
            <a:ext cx="4512733" cy="3384550"/>
          </a:xfrm>
        </p:spPr>
      </p:pic>
      <p:pic>
        <p:nvPicPr>
          <p:cNvPr id="8" name="Content Placeholder 7"/>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6263958" y="2318953"/>
            <a:ext cx="4754562" cy="2673802"/>
          </a:xfrm>
        </p:spPr>
      </p:pic>
      <p:pic>
        <p:nvPicPr>
          <p:cNvPr id="3" name="Picture 2"/>
          <p:cNvPicPr>
            <a:picLocks noChangeAspect="1"/>
          </p:cNvPicPr>
          <p:nvPr/>
        </p:nvPicPr>
        <p:blipFill>
          <a:blip r:embed="rId4"/>
          <a:stretch>
            <a:fillRect/>
          </a:stretch>
        </p:blipFill>
        <p:spPr>
          <a:xfrm>
            <a:off x="352425" y="4992755"/>
            <a:ext cx="1581150" cy="1590675"/>
          </a:xfrm>
          <a:prstGeom prst="rect">
            <a:avLst/>
          </a:prstGeom>
        </p:spPr>
      </p:pic>
    </p:spTree>
    <p:extLst>
      <p:ext uri="{BB962C8B-B14F-4D97-AF65-F5344CB8AC3E}">
        <p14:creationId xmlns:p14="http://schemas.microsoft.com/office/powerpoint/2010/main" val="338546237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07" y="256330"/>
            <a:ext cx="9152660" cy="1325563"/>
          </a:xfrm>
        </p:spPr>
        <p:txBody>
          <a:bodyPr>
            <a:normAutofit fontScale="90000"/>
          </a:bodyPr>
          <a:lstStyle/>
          <a:p>
            <a:pPr algn="ctr"/>
            <a:r>
              <a:rPr lang="en-US" dirty="0" smtClean="0"/>
              <a:t>From Class to Volunteering to Internship:</a:t>
            </a:r>
            <a:br>
              <a:rPr lang="en-US" dirty="0" smtClean="0"/>
            </a:br>
            <a:r>
              <a:rPr lang="en-US" dirty="0" smtClean="0"/>
              <a:t>Developing a Summer Camp</a:t>
            </a:r>
            <a:endParaRPr lang="en-US" dirty="0"/>
          </a:p>
        </p:txBody>
      </p:sp>
      <p:graphicFrame>
        <p:nvGraphicFramePr>
          <p:cNvPr id="4" name="Diagram 3"/>
          <p:cNvGraphicFramePr/>
          <p:nvPr>
            <p:extLst>
              <p:ext uri="{D42A27DB-BD31-4B8C-83A1-F6EECF244321}">
                <p14:modId xmlns:p14="http://schemas.microsoft.com/office/powerpoint/2010/main" val="2244453949"/>
              </p:ext>
            </p:extLst>
          </p:nvPr>
        </p:nvGraphicFramePr>
        <p:xfrm>
          <a:off x="1793366" y="1695511"/>
          <a:ext cx="854273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a:stretch>
            <a:fillRect/>
          </a:stretch>
        </p:blipFill>
        <p:spPr>
          <a:xfrm>
            <a:off x="4530955" y="4363090"/>
            <a:ext cx="3597047" cy="2053031"/>
          </a:xfrm>
          <a:prstGeom prst="rect">
            <a:avLst/>
          </a:prstGeom>
        </p:spPr>
      </p:pic>
      <p:pic>
        <p:nvPicPr>
          <p:cNvPr id="5" name="Picture 4"/>
          <p:cNvPicPr>
            <a:picLocks noChangeAspect="1"/>
          </p:cNvPicPr>
          <p:nvPr/>
        </p:nvPicPr>
        <p:blipFill>
          <a:blip r:embed="rId9"/>
          <a:stretch>
            <a:fillRect/>
          </a:stretch>
        </p:blipFill>
        <p:spPr>
          <a:xfrm>
            <a:off x="233107" y="4645890"/>
            <a:ext cx="1898524" cy="1945113"/>
          </a:xfrm>
          <a:prstGeom prst="rect">
            <a:avLst/>
          </a:prstGeom>
        </p:spPr>
      </p:pic>
      <p:sp>
        <p:nvSpPr>
          <p:cNvPr id="3" name="Double Wave 2"/>
          <p:cNvSpPr/>
          <p:nvPr/>
        </p:nvSpPr>
        <p:spPr>
          <a:xfrm>
            <a:off x="9735128" y="356239"/>
            <a:ext cx="2022763" cy="1339272"/>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901382" y="544945"/>
            <a:ext cx="1698228" cy="923330"/>
          </a:xfrm>
          <a:prstGeom prst="rect">
            <a:avLst/>
          </a:prstGeom>
          <a:noFill/>
        </p:spPr>
        <p:txBody>
          <a:bodyPr wrap="square" rtlCol="0">
            <a:spAutoFit/>
          </a:bodyPr>
          <a:lstStyle/>
          <a:p>
            <a:r>
              <a:rPr lang="en-US" dirty="0" err="1" smtClean="0"/>
              <a:t>Kaupas</a:t>
            </a:r>
            <a:r>
              <a:rPr lang="en-US" dirty="0" smtClean="0"/>
              <a:t> Camp now entering its 4</a:t>
            </a:r>
            <a:r>
              <a:rPr lang="en-US" baseline="30000" dirty="0" smtClean="0"/>
              <a:t>th</a:t>
            </a:r>
            <a:r>
              <a:rPr lang="en-US" dirty="0" smtClean="0"/>
              <a:t> summer!!</a:t>
            </a:r>
            <a:endParaRPr lang="en-US" dirty="0"/>
          </a:p>
        </p:txBody>
      </p:sp>
    </p:spTree>
    <p:extLst>
      <p:ext uri="{BB962C8B-B14F-4D97-AF65-F5344CB8AC3E}">
        <p14:creationId xmlns:p14="http://schemas.microsoft.com/office/powerpoint/2010/main" val="72166261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34110" y="488215"/>
            <a:ext cx="6964217" cy="1081968"/>
          </a:xfrm>
        </p:spPr>
        <p:txBody>
          <a:bodyPr>
            <a:normAutofit/>
          </a:bodyPr>
          <a:lstStyle/>
          <a:p>
            <a:r>
              <a:rPr lang="en-US" sz="4000" dirty="0" smtClean="0"/>
              <a:t>Building Local Food Resiliency</a:t>
            </a:r>
            <a:endParaRPr lang="en-US" sz="4000" dirty="0"/>
          </a:p>
        </p:txBody>
      </p:sp>
      <p:sp>
        <p:nvSpPr>
          <p:cNvPr id="12" name="Content Placeholder 11"/>
          <p:cNvSpPr>
            <a:spLocks noGrp="1"/>
          </p:cNvSpPr>
          <p:nvPr>
            <p:ph idx="1"/>
          </p:nvPr>
        </p:nvSpPr>
        <p:spPr>
          <a:xfrm>
            <a:off x="1702456" y="1570183"/>
            <a:ext cx="3950199" cy="2918691"/>
          </a:xfrm>
        </p:spPr>
        <p:txBody>
          <a:bodyPr>
            <a:normAutofit/>
          </a:bodyPr>
          <a:lstStyle/>
          <a:p>
            <a:pPr marL="0" indent="0">
              <a:buNone/>
            </a:pPr>
            <a:r>
              <a:rPr lang="en-US" dirty="0" smtClean="0"/>
              <a:t>Projects ranging from . . . </a:t>
            </a:r>
          </a:p>
          <a:p>
            <a:r>
              <a:rPr lang="en-US" dirty="0" smtClean="0"/>
              <a:t>Food pantry collaboration</a:t>
            </a:r>
          </a:p>
          <a:p>
            <a:r>
              <a:rPr lang="en-US" dirty="0" smtClean="0"/>
              <a:t>Food pantry operations</a:t>
            </a:r>
          </a:p>
          <a:p>
            <a:r>
              <a:rPr lang="en-US" dirty="0" smtClean="0"/>
              <a:t>Food access</a:t>
            </a:r>
          </a:p>
          <a:p>
            <a:r>
              <a:rPr lang="en-US" dirty="0" smtClean="0"/>
              <a:t>High School Greenhouse</a:t>
            </a:r>
          </a:p>
          <a:p>
            <a:r>
              <a:rPr lang="en-US" dirty="0" smtClean="0"/>
              <a:t>Community garden</a:t>
            </a:r>
          </a:p>
          <a:p>
            <a:endParaRPr lang="en-US" dirty="0"/>
          </a:p>
        </p:txBody>
      </p:sp>
      <p:pic>
        <p:nvPicPr>
          <p:cNvPr id="8" name="Picture 7"/>
          <p:cNvPicPr>
            <a:picLocks noChangeAspect="1"/>
          </p:cNvPicPr>
          <p:nvPr/>
        </p:nvPicPr>
        <p:blipFill>
          <a:blip r:embed="rId3"/>
          <a:stretch>
            <a:fillRect/>
          </a:stretch>
        </p:blipFill>
        <p:spPr>
          <a:xfrm>
            <a:off x="254349" y="4525817"/>
            <a:ext cx="2027363" cy="2051936"/>
          </a:xfrm>
          <a:prstGeom prst="rect">
            <a:avLst/>
          </a:prstGeom>
        </p:spPr>
      </p:pic>
      <p:pic>
        <p:nvPicPr>
          <p:cNvPr id="13" name="Picture 12" descr="ENST 411 MCASD Greenhou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240" y="3717933"/>
            <a:ext cx="3894445" cy="2862880"/>
          </a:xfrm>
          <a:prstGeom prst="rect">
            <a:avLst/>
          </a:prstGeom>
        </p:spPr>
      </p:pic>
      <p:pic>
        <p:nvPicPr>
          <p:cNvPr id="15" name="Picture 14"/>
          <p:cNvPicPr>
            <a:picLocks noChangeAspect="1"/>
          </p:cNvPicPr>
          <p:nvPr/>
        </p:nvPicPr>
        <p:blipFill>
          <a:blip r:embed="rId5"/>
          <a:stretch>
            <a:fillRect/>
          </a:stretch>
        </p:blipFill>
        <p:spPr>
          <a:xfrm>
            <a:off x="7599169" y="308905"/>
            <a:ext cx="3919515" cy="3237860"/>
          </a:xfrm>
          <a:prstGeom prst="rect">
            <a:avLst/>
          </a:prstGeom>
        </p:spPr>
      </p:pic>
    </p:spTree>
    <p:extLst>
      <p:ext uri="{BB962C8B-B14F-4D97-AF65-F5344CB8AC3E}">
        <p14:creationId xmlns:p14="http://schemas.microsoft.com/office/powerpoint/2010/main" val="86997942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03" y="233574"/>
            <a:ext cx="6868333" cy="1325563"/>
          </a:xfrm>
        </p:spPr>
        <p:txBody>
          <a:bodyPr/>
          <a:lstStyle/>
          <a:p>
            <a:r>
              <a:rPr lang="en-US" dirty="0" smtClean="0"/>
              <a:t>Cultural Heritage</a:t>
            </a:r>
            <a:endParaRPr lang="en-US" dirty="0"/>
          </a:p>
        </p:txBody>
      </p:sp>
      <p:pic>
        <p:nvPicPr>
          <p:cNvPr id="4" name="Picture 3"/>
          <p:cNvPicPr>
            <a:picLocks noChangeAspect="1"/>
          </p:cNvPicPr>
          <p:nvPr/>
        </p:nvPicPr>
        <p:blipFill>
          <a:blip r:embed="rId3"/>
          <a:stretch>
            <a:fillRect/>
          </a:stretch>
        </p:blipFill>
        <p:spPr>
          <a:xfrm>
            <a:off x="289849" y="4434112"/>
            <a:ext cx="2157709" cy="2170707"/>
          </a:xfrm>
          <a:prstGeom prst="rect">
            <a:avLst/>
          </a:prstGeom>
        </p:spPr>
      </p:pic>
      <p:sp>
        <p:nvSpPr>
          <p:cNvPr id="5" name="Content Placeholder 11"/>
          <p:cNvSpPr>
            <a:spLocks noGrp="1"/>
          </p:cNvSpPr>
          <p:nvPr>
            <p:ph idx="1"/>
          </p:nvPr>
        </p:nvSpPr>
        <p:spPr>
          <a:xfrm>
            <a:off x="5718325" y="1049502"/>
            <a:ext cx="5956438" cy="820773"/>
          </a:xfrm>
        </p:spPr>
        <p:txBody>
          <a:bodyPr>
            <a:normAutofit/>
          </a:bodyPr>
          <a:lstStyle/>
          <a:p>
            <a:pPr marL="45720" indent="0">
              <a:buNone/>
            </a:pPr>
            <a:r>
              <a:rPr lang="en-US" dirty="0" smtClean="0"/>
              <a:t>Research and projects that capture oral histories and cultural practices</a:t>
            </a:r>
          </a:p>
        </p:txBody>
      </p:sp>
      <p:pic>
        <p:nvPicPr>
          <p:cNvPr id="7" name="Picture 6"/>
          <p:cNvPicPr>
            <a:picLocks noChangeAspect="1"/>
          </p:cNvPicPr>
          <p:nvPr/>
        </p:nvPicPr>
        <p:blipFill>
          <a:blip r:embed="rId4"/>
          <a:stretch>
            <a:fillRect/>
          </a:stretch>
        </p:blipFill>
        <p:spPr>
          <a:xfrm>
            <a:off x="534492" y="1459889"/>
            <a:ext cx="4216250" cy="2822897"/>
          </a:xfrm>
          <a:prstGeom prst="rect">
            <a:avLst/>
          </a:prstGeom>
        </p:spPr>
      </p:pic>
      <p:pic>
        <p:nvPicPr>
          <p:cNvPr id="8" name="Picture 7"/>
          <p:cNvPicPr>
            <a:picLocks noChangeAspect="1"/>
          </p:cNvPicPr>
          <p:nvPr/>
        </p:nvPicPr>
        <p:blipFill>
          <a:blip r:embed="rId5"/>
          <a:stretch>
            <a:fillRect/>
          </a:stretch>
        </p:blipFill>
        <p:spPr>
          <a:xfrm>
            <a:off x="4890382" y="2589428"/>
            <a:ext cx="7035257" cy="3845503"/>
          </a:xfrm>
          <a:prstGeom prst="rect">
            <a:avLst/>
          </a:prstGeom>
        </p:spPr>
      </p:pic>
    </p:spTree>
    <p:extLst>
      <p:ext uri="{BB962C8B-B14F-4D97-AF65-F5344CB8AC3E}">
        <p14:creationId xmlns:p14="http://schemas.microsoft.com/office/powerpoint/2010/main" val="15664128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849" y="150447"/>
            <a:ext cx="9749502" cy="1325563"/>
          </a:xfrm>
        </p:spPr>
        <p:txBody>
          <a:bodyPr/>
          <a:lstStyle/>
          <a:p>
            <a:r>
              <a:rPr lang="en-US" dirty="0" smtClean="0"/>
              <a:t>Walkable Communities</a:t>
            </a:r>
            <a:endParaRPr lang="en-US" dirty="0"/>
          </a:p>
        </p:txBody>
      </p:sp>
      <p:pic>
        <p:nvPicPr>
          <p:cNvPr id="4" name="Picture 3"/>
          <p:cNvPicPr>
            <a:picLocks noChangeAspect="1"/>
          </p:cNvPicPr>
          <p:nvPr/>
        </p:nvPicPr>
        <p:blipFill>
          <a:blip r:embed="rId3"/>
          <a:stretch>
            <a:fillRect/>
          </a:stretch>
        </p:blipFill>
        <p:spPr>
          <a:xfrm>
            <a:off x="289849" y="4434112"/>
            <a:ext cx="2157709" cy="2170707"/>
          </a:xfrm>
          <a:prstGeom prst="rect">
            <a:avLst/>
          </a:prstGeom>
        </p:spPr>
      </p:pic>
      <p:sp>
        <p:nvSpPr>
          <p:cNvPr id="5" name="Content Placeholder 11"/>
          <p:cNvSpPr>
            <a:spLocks noGrp="1"/>
          </p:cNvSpPr>
          <p:nvPr>
            <p:ph idx="1"/>
          </p:nvPr>
        </p:nvSpPr>
        <p:spPr>
          <a:xfrm>
            <a:off x="475476" y="1785802"/>
            <a:ext cx="2761674" cy="2254612"/>
          </a:xfrm>
        </p:spPr>
        <p:txBody>
          <a:bodyPr>
            <a:normAutofit/>
          </a:bodyPr>
          <a:lstStyle/>
          <a:p>
            <a:pPr marL="45720" indent="0">
              <a:buNone/>
            </a:pPr>
            <a:r>
              <a:rPr lang="en-US" dirty="0" smtClean="0"/>
              <a:t>Summer 2019 Exploring Sustainable Communities class project – Supporting grant application to restore public steps</a:t>
            </a:r>
            <a:endParaRPr lang="en-US" dirty="0"/>
          </a:p>
        </p:txBody>
      </p:sp>
      <p:pic>
        <p:nvPicPr>
          <p:cNvPr id="3" name="Picture 2"/>
          <p:cNvPicPr>
            <a:picLocks noChangeAspect="1"/>
          </p:cNvPicPr>
          <p:nvPr/>
        </p:nvPicPr>
        <p:blipFill>
          <a:blip r:embed="rId4"/>
          <a:stretch>
            <a:fillRect/>
          </a:stretch>
        </p:blipFill>
        <p:spPr>
          <a:xfrm>
            <a:off x="7649086" y="257099"/>
            <a:ext cx="4248216" cy="6347720"/>
          </a:xfrm>
          <a:prstGeom prst="rect">
            <a:avLst/>
          </a:prstGeom>
        </p:spPr>
      </p:pic>
      <p:pic>
        <p:nvPicPr>
          <p:cNvPr id="7" name="Picture 6"/>
          <p:cNvPicPr>
            <a:picLocks noChangeAspect="1"/>
          </p:cNvPicPr>
          <p:nvPr/>
        </p:nvPicPr>
        <p:blipFill>
          <a:blip r:embed="rId5"/>
          <a:stretch>
            <a:fillRect/>
          </a:stretch>
        </p:blipFill>
        <p:spPr>
          <a:xfrm>
            <a:off x="3604348" y="1105044"/>
            <a:ext cx="3677540" cy="4806229"/>
          </a:xfrm>
          <a:prstGeom prst="rect">
            <a:avLst/>
          </a:prstGeom>
        </p:spPr>
      </p:pic>
    </p:spTree>
    <p:extLst>
      <p:ext uri="{BB962C8B-B14F-4D97-AF65-F5344CB8AC3E}">
        <p14:creationId xmlns:p14="http://schemas.microsoft.com/office/powerpoint/2010/main" val="318100119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4" y="327822"/>
            <a:ext cx="11592454" cy="1356360"/>
          </a:xfrm>
        </p:spPr>
        <p:txBody>
          <a:bodyPr/>
          <a:lstStyle/>
          <a:p>
            <a:r>
              <a:rPr lang="en-US" dirty="0" smtClean="0"/>
              <a:t>Ready, Set, Fit (RSF) –  A Health and Wellness App</a:t>
            </a:r>
            <a:endParaRPr lang="en-US" dirty="0"/>
          </a:p>
        </p:txBody>
      </p:sp>
      <p:sp>
        <p:nvSpPr>
          <p:cNvPr id="3" name="Content Placeholder 2"/>
          <p:cNvSpPr>
            <a:spLocks noGrp="1"/>
          </p:cNvSpPr>
          <p:nvPr>
            <p:ph idx="1"/>
          </p:nvPr>
        </p:nvSpPr>
        <p:spPr>
          <a:xfrm>
            <a:off x="486043" y="1437060"/>
            <a:ext cx="4204853" cy="3319667"/>
          </a:xfrm>
        </p:spPr>
        <p:txBody>
          <a:bodyPr>
            <a:normAutofit lnSpcReduction="10000"/>
          </a:bodyPr>
          <a:lstStyle/>
          <a:p>
            <a:r>
              <a:rPr lang="en-US" dirty="0" smtClean="0"/>
              <a:t>A themed walking path app developed by </a:t>
            </a:r>
            <a:r>
              <a:rPr lang="en-US" dirty="0" err="1" smtClean="0"/>
              <a:t>Bucknell</a:t>
            </a:r>
            <a:r>
              <a:rPr lang="en-US" dirty="0" smtClean="0"/>
              <a:t> faculty and students as an interdisciplinary collaborative. </a:t>
            </a:r>
          </a:p>
          <a:p>
            <a:r>
              <a:rPr lang="en-US" dirty="0" smtClean="0"/>
              <a:t>30+ themed paths including in lower anthracite coal region communities</a:t>
            </a:r>
          </a:p>
          <a:p>
            <a:r>
              <a:rPr lang="en-US" dirty="0" smtClean="0"/>
              <a:t>Community partners can write content and develop paths</a:t>
            </a:r>
          </a:p>
          <a:p>
            <a:r>
              <a:rPr lang="en-US" dirty="0" smtClean="0"/>
              <a:t>https</a:t>
            </a:r>
            <a:r>
              <a:rPr lang="en-US" dirty="0"/>
              <a:t>://readysetfitapp.org/</a:t>
            </a:r>
          </a:p>
        </p:txBody>
      </p:sp>
      <p:pic>
        <p:nvPicPr>
          <p:cNvPr id="5" name="Picture 4"/>
          <p:cNvPicPr>
            <a:picLocks noChangeAspect="1"/>
          </p:cNvPicPr>
          <p:nvPr/>
        </p:nvPicPr>
        <p:blipFill>
          <a:blip r:embed="rId2"/>
          <a:stretch>
            <a:fillRect/>
          </a:stretch>
        </p:blipFill>
        <p:spPr>
          <a:xfrm>
            <a:off x="2351231" y="5079076"/>
            <a:ext cx="1839808" cy="1209964"/>
          </a:xfrm>
          <a:prstGeom prst="rect">
            <a:avLst/>
          </a:prstGeom>
        </p:spPr>
      </p:pic>
      <p:pic>
        <p:nvPicPr>
          <p:cNvPr id="6" name="Picture 5"/>
          <p:cNvPicPr>
            <a:picLocks noChangeAspect="1"/>
          </p:cNvPicPr>
          <p:nvPr/>
        </p:nvPicPr>
        <p:blipFill>
          <a:blip r:embed="rId3"/>
          <a:stretch>
            <a:fillRect/>
          </a:stretch>
        </p:blipFill>
        <p:spPr>
          <a:xfrm>
            <a:off x="323850" y="4977476"/>
            <a:ext cx="1638300" cy="15621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598" y="1566369"/>
            <a:ext cx="2188107" cy="461933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398" y="1568102"/>
            <a:ext cx="2188107" cy="461933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8198" y="1568102"/>
            <a:ext cx="2188107" cy="4619338"/>
          </a:xfrm>
          <a:prstGeom prst="rect">
            <a:avLst/>
          </a:prstGeom>
        </p:spPr>
      </p:pic>
    </p:spTree>
    <p:extLst>
      <p:ext uri="{BB962C8B-B14F-4D97-AF65-F5344CB8AC3E}">
        <p14:creationId xmlns:p14="http://schemas.microsoft.com/office/powerpoint/2010/main" val="157884923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673" y="341745"/>
            <a:ext cx="11157527" cy="997528"/>
          </a:xfrm>
        </p:spPr>
        <p:txBody>
          <a:bodyPr/>
          <a:lstStyle/>
          <a:p>
            <a:r>
              <a:rPr lang="en-US" dirty="0" smtClean="0"/>
              <a:t>Economic Revitalization Convening, May 2019</a:t>
            </a:r>
            <a:endParaRPr lang="en-US" dirty="0"/>
          </a:p>
        </p:txBody>
      </p:sp>
      <p:sp>
        <p:nvSpPr>
          <p:cNvPr id="3" name="Content Placeholder 2"/>
          <p:cNvSpPr>
            <a:spLocks noGrp="1"/>
          </p:cNvSpPr>
          <p:nvPr>
            <p:ph idx="1"/>
          </p:nvPr>
        </p:nvSpPr>
        <p:spPr>
          <a:xfrm>
            <a:off x="856673" y="1192279"/>
            <a:ext cx="5165436" cy="2576158"/>
          </a:xfrm>
        </p:spPr>
        <p:txBody>
          <a:bodyPr>
            <a:normAutofit lnSpcReduction="10000"/>
          </a:bodyPr>
          <a:lstStyle/>
          <a:p>
            <a:r>
              <a:rPr lang="en-US" dirty="0" smtClean="0"/>
              <a:t>Convening in Shamokin with over 70 attendees from business, non-profits, faith communities, financial sector, universities and local, state, and federal government. </a:t>
            </a:r>
          </a:p>
          <a:p>
            <a:r>
              <a:rPr lang="en-US" dirty="0" smtClean="0"/>
              <a:t>Through SWOT analysis, developed goals and action items to further local economic revitalization.</a:t>
            </a:r>
          </a:p>
        </p:txBody>
      </p:sp>
      <p:pic>
        <p:nvPicPr>
          <p:cNvPr id="4" name="Picture 3"/>
          <p:cNvPicPr>
            <a:picLocks noChangeAspect="1"/>
          </p:cNvPicPr>
          <p:nvPr/>
        </p:nvPicPr>
        <p:blipFill>
          <a:blip r:embed="rId2"/>
          <a:stretch>
            <a:fillRect/>
          </a:stretch>
        </p:blipFill>
        <p:spPr>
          <a:xfrm>
            <a:off x="7318329" y="1192278"/>
            <a:ext cx="3650329" cy="2696226"/>
          </a:xfrm>
          <a:prstGeom prst="rect">
            <a:avLst/>
          </a:prstGeom>
        </p:spPr>
      </p:pic>
      <p:pic>
        <p:nvPicPr>
          <p:cNvPr id="5" name="Picture 4"/>
          <p:cNvPicPr>
            <a:picLocks noChangeAspect="1"/>
          </p:cNvPicPr>
          <p:nvPr/>
        </p:nvPicPr>
        <p:blipFill>
          <a:blip r:embed="rId3"/>
          <a:stretch>
            <a:fillRect/>
          </a:stretch>
        </p:blipFill>
        <p:spPr>
          <a:xfrm>
            <a:off x="2610360" y="3888504"/>
            <a:ext cx="4059859" cy="2467120"/>
          </a:xfrm>
          <a:prstGeom prst="rect">
            <a:avLst/>
          </a:prstGeom>
        </p:spPr>
      </p:pic>
      <p:pic>
        <p:nvPicPr>
          <p:cNvPr id="6" name="Picture 5"/>
          <p:cNvPicPr>
            <a:picLocks noChangeAspect="1"/>
          </p:cNvPicPr>
          <p:nvPr/>
        </p:nvPicPr>
        <p:blipFill>
          <a:blip r:embed="rId4"/>
          <a:stretch>
            <a:fillRect/>
          </a:stretch>
        </p:blipFill>
        <p:spPr>
          <a:xfrm>
            <a:off x="299963" y="4793673"/>
            <a:ext cx="1873640" cy="1817543"/>
          </a:xfrm>
          <a:prstGeom prst="rect">
            <a:avLst/>
          </a:prstGeom>
        </p:spPr>
      </p:pic>
      <p:sp>
        <p:nvSpPr>
          <p:cNvPr id="7" name="Content Placeholder 2"/>
          <p:cNvSpPr txBox="1">
            <a:spLocks/>
          </p:cNvSpPr>
          <p:nvPr/>
        </p:nvSpPr>
        <p:spPr>
          <a:xfrm>
            <a:off x="6991928" y="4045527"/>
            <a:ext cx="4664364" cy="2565689"/>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dirty="0" smtClean="0"/>
              <a:t>Partnership between </a:t>
            </a:r>
            <a:r>
              <a:rPr lang="en-US" dirty="0" err="1" smtClean="0"/>
              <a:t>Bucknell</a:t>
            </a:r>
            <a:r>
              <a:rPr lang="en-US" dirty="0" smtClean="0"/>
              <a:t> </a:t>
            </a:r>
            <a:r>
              <a:rPr lang="en-US" dirty="0" err="1" smtClean="0"/>
              <a:t>Univ</a:t>
            </a:r>
            <a:r>
              <a:rPr lang="en-US" dirty="0" smtClean="0"/>
              <a:t>, Bloomsburg Univ., Susquehanna </a:t>
            </a:r>
            <a:r>
              <a:rPr lang="en-US" dirty="0" err="1" smtClean="0"/>
              <a:t>Univ</a:t>
            </a:r>
            <a:r>
              <a:rPr lang="en-US" dirty="0" smtClean="0"/>
              <a:t>, Greater Susquehanna Valley Chamber of Commerce, Anthracite Region for Progress, Mother Maria </a:t>
            </a:r>
            <a:r>
              <a:rPr lang="en-US" dirty="0" err="1" smtClean="0"/>
              <a:t>Kaupas</a:t>
            </a:r>
            <a:r>
              <a:rPr lang="en-US" dirty="0" smtClean="0"/>
              <a:t> Center, Shamokin Area Businesses for Economic Revitalization, and City of Shamokin </a:t>
            </a:r>
            <a:endParaRPr lang="en-US" dirty="0"/>
          </a:p>
        </p:txBody>
      </p:sp>
    </p:spTree>
    <p:extLst>
      <p:ext uri="{BB962C8B-B14F-4D97-AF65-F5344CB8AC3E}">
        <p14:creationId xmlns:p14="http://schemas.microsoft.com/office/powerpoint/2010/main" val="61646974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1" y="636113"/>
            <a:ext cx="7886700" cy="779863"/>
          </a:xfrm>
        </p:spPr>
        <p:txBody>
          <a:bodyPr>
            <a:noAutofit/>
          </a:bodyPr>
          <a:lstStyle/>
          <a:p>
            <a:pPr algn="ctr"/>
            <a:r>
              <a:rPr lang="en-US" sz="4000" dirty="0"/>
              <a:t>Coal Region Field Station: Mission </a:t>
            </a:r>
          </a:p>
        </p:txBody>
      </p:sp>
      <p:sp>
        <p:nvSpPr>
          <p:cNvPr id="3" name="Content Placeholder 2"/>
          <p:cNvSpPr>
            <a:spLocks noGrp="1"/>
          </p:cNvSpPr>
          <p:nvPr>
            <p:ph idx="1"/>
          </p:nvPr>
        </p:nvSpPr>
        <p:spPr>
          <a:xfrm>
            <a:off x="1863257" y="4365386"/>
            <a:ext cx="8608612" cy="1789567"/>
          </a:xfrm>
        </p:spPr>
        <p:txBody>
          <a:bodyPr>
            <a:normAutofit lnSpcReduction="10000"/>
          </a:bodyPr>
          <a:lstStyle/>
          <a:p>
            <a:pPr marL="0" indent="0">
              <a:buNone/>
            </a:pPr>
            <a:r>
              <a:rPr lang="en-US" i="1" dirty="0" smtClean="0"/>
              <a:t>This </a:t>
            </a:r>
            <a:r>
              <a:rPr lang="en-US" i="1" dirty="0"/>
              <a:t>evolving university-community collaboration engages </a:t>
            </a:r>
            <a:r>
              <a:rPr lang="en-US" i="1" dirty="0" err="1"/>
              <a:t>Bucknell</a:t>
            </a:r>
            <a:r>
              <a:rPr lang="en-US" i="1" dirty="0"/>
              <a:t> students, faculty, and staff with communities in the anthracite coal region by linking together and building upon collaborative projects in community-identified needs for revitalization, explorations of local histories and heritage, and envisioning future possibilities in the common goal of developing sustainable communities.</a:t>
            </a:r>
            <a:endParaRPr lang="en-US" dirty="0"/>
          </a:p>
          <a:p>
            <a:endParaRPr lang="en-US" dirty="0"/>
          </a:p>
        </p:txBody>
      </p:sp>
      <p:pic>
        <p:nvPicPr>
          <p:cNvPr id="4" name="Picture 3"/>
          <p:cNvPicPr>
            <a:picLocks noChangeAspect="1"/>
          </p:cNvPicPr>
          <p:nvPr/>
        </p:nvPicPr>
        <p:blipFill rotWithShape="1">
          <a:blip r:embed="rId3"/>
          <a:srcRect r="-1418" b="30404"/>
          <a:stretch/>
        </p:blipFill>
        <p:spPr>
          <a:xfrm>
            <a:off x="3291453" y="1463173"/>
            <a:ext cx="5752216" cy="2787751"/>
          </a:xfrm>
          <a:prstGeom prst="rect">
            <a:avLst/>
          </a:prstGeom>
        </p:spPr>
      </p:pic>
    </p:spTree>
    <p:extLst>
      <p:ext uri="{BB962C8B-B14F-4D97-AF65-F5344CB8AC3E}">
        <p14:creationId xmlns:p14="http://schemas.microsoft.com/office/powerpoint/2010/main" val="383034763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lumMod val="75000"/>
                  </a:schemeClr>
                </a:solidFill>
              </a:rPr>
              <a:t>AND MANY MORE:</a:t>
            </a:r>
            <a:endParaRPr lang="en-US" dirty="0">
              <a:solidFill>
                <a:schemeClr val="accent4">
                  <a:lumMod val="75000"/>
                </a:schemeClr>
              </a:solidFill>
            </a:endParaRPr>
          </a:p>
        </p:txBody>
      </p:sp>
      <p:sp>
        <p:nvSpPr>
          <p:cNvPr id="3" name="TextBox 2"/>
          <p:cNvSpPr txBox="1"/>
          <p:nvPr/>
        </p:nvSpPr>
        <p:spPr>
          <a:xfrm>
            <a:off x="1066998" y="1886748"/>
            <a:ext cx="9951522" cy="4154984"/>
          </a:xfrm>
          <a:prstGeom prst="rect">
            <a:avLst/>
          </a:prstGeom>
          <a:noFill/>
        </p:spPr>
        <p:txBody>
          <a:bodyPr wrap="square" numCol="2" rtlCol="0">
            <a:spAutoFit/>
          </a:bodyPr>
          <a:lstStyle/>
          <a:p>
            <a:pPr marL="342900" indent="-342900">
              <a:buFont typeface="Wingdings" panose="05000000000000000000" pitchFamily="2" charset="2"/>
              <a:buChar char="Ø"/>
            </a:pPr>
            <a:r>
              <a:rPr lang="en-US" sz="2400" dirty="0" smtClean="0">
                <a:solidFill>
                  <a:schemeClr val="accent3">
                    <a:lumMod val="75000"/>
                  </a:schemeClr>
                </a:solidFill>
              </a:rPr>
              <a:t>Fighting blight</a:t>
            </a:r>
          </a:p>
          <a:p>
            <a:pPr marL="342900" indent="-342900">
              <a:buFont typeface="Wingdings" panose="05000000000000000000" pitchFamily="2" charset="2"/>
              <a:buChar char="Ø"/>
            </a:pPr>
            <a:r>
              <a:rPr lang="en-US" sz="2400" dirty="0" smtClean="0">
                <a:solidFill>
                  <a:schemeClr val="accent3">
                    <a:lumMod val="75000"/>
                  </a:schemeClr>
                </a:solidFill>
              </a:rPr>
              <a:t>Celebrating heritage</a:t>
            </a:r>
          </a:p>
          <a:p>
            <a:pPr marL="342900" indent="-342900">
              <a:buFont typeface="Wingdings" panose="05000000000000000000" pitchFamily="2" charset="2"/>
              <a:buChar char="Ø"/>
            </a:pPr>
            <a:r>
              <a:rPr lang="en-US" sz="2400" dirty="0" smtClean="0">
                <a:solidFill>
                  <a:schemeClr val="accent3">
                    <a:lumMod val="75000"/>
                  </a:schemeClr>
                </a:solidFill>
              </a:rPr>
              <a:t>Development of walking trail</a:t>
            </a:r>
          </a:p>
          <a:p>
            <a:pPr marL="342900" indent="-342900">
              <a:buFont typeface="Wingdings" panose="05000000000000000000" pitchFamily="2" charset="2"/>
              <a:buChar char="Ø"/>
            </a:pPr>
            <a:r>
              <a:rPr lang="en-US" sz="2400" dirty="0" smtClean="0">
                <a:solidFill>
                  <a:schemeClr val="accent3">
                    <a:lumMod val="75000"/>
                  </a:schemeClr>
                </a:solidFill>
              </a:rPr>
              <a:t>Study of church architecture</a:t>
            </a:r>
          </a:p>
          <a:p>
            <a:pPr marL="342900" indent="-342900">
              <a:buFont typeface="Wingdings" panose="05000000000000000000" pitchFamily="2" charset="2"/>
              <a:buChar char="Ø"/>
            </a:pPr>
            <a:r>
              <a:rPr lang="en-US" sz="2400" dirty="0" smtClean="0">
                <a:solidFill>
                  <a:schemeClr val="accent3">
                    <a:lumMod val="75000"/>
                  </a:schemeClr>
                </a:solidFill>
              </a:rPr>
              <a:t>Addiction</a:t>
            </a:r>
          </a:p>
          <a:p>
            <a:pPr marL="342900" indent="-342900">
              <a:buFont typeface="Wingdings" panose="05000000000000000000" pitchFamily="2" charset="2"/>
              <a:buChar char="Ø"/>
            </a:pPr>
            <a:r>
              <a:rPr lang="en-US" sz="2400" dirty="0" smtClean="0">
                <a:solidFill>
                  <a:schemeClr val="accent3">
                    <a:lumMod val="75000"/>
                  </a:schemeClr>
                </a:solidFill>
              </a:rPr>
              <a:t>Opioid crisis</a:t>
            </a:r>
          </a:p>
          <a:p>
            <a:pPr marL="342900" indent="-342900">
              <a:buFont typeface="Wingdings" panose="05000000000000000000" pitchFamily="2" charset="2"/>
              <a:buChar char="Ø"/>
            </a:pPr>
            <a:r>
              <a:rPr lang="en-US" sz="2400" dirty="0" smtClean="0">
                <a:solidFill>
                  <a:schemeClr val="accent3">
                    <a:lumMod val="75000"/>
                  </a:schemeClr>
                </a:solidFill>
              </a:rPr>
              <a:t>Historic walk – app and fitness</a:t>
            </a:r>
          </a:p>
          <a:p>
            <a:pPr marL="342900" indent="-342900">
              <a:buFont typeface="Wingdings" panose="05000000000000000000" pitchFamily="2" charset="2"/>
              <a:buChar char="Ø"/>
            </a:pPr>
            <a:r>
              <a:rPr lang="en-US" sz="2400" dirty="0" smtClean="0">
                <a:solidFill>
                  <a:schemeClr val="accent3">
                    <a:lumMod val="75000"/>
                  </a:schemeClr>
                </a:solidFill>
              </a:rPr>
              <a:t>After-school program</a:t>
            </a:r>
          </a:p>
          <a:p>
            <a:pPr marL="342900" indent="-342900">
              <a:buFont typeface="Wingdings" panose="05000000000000000000" pitchFamily="2" charset="2"/>
              <a:buChar char="Ø"/>
            </a:pPr>
            <a:r>
              <a:rPr lang="en-US" sz="2400" dirty="0" smtClean="0">
                <a:solidFill>
                  <a:schemeClr val="accent3">
                    <a:lumMod val="75000"/>
                  </a:schemeClr>
                </a:solidFill>
              </a:rPr>
              <a:t>Food security</a:t>
            </a:r>
          </a:p>
          <a:p>
            <a:pPr marL="342900" indent="-342900">
              <a:buFont typeface="Wingdings" panose="05000000000000000000" pitchFamily="2" charset="2"/>
              <a:buChar char="Ø"/>
            </a:pPr>
            <a:r>
              <a:rPr lang="en-US" sz="2400" dirty="0" smtClean="0">
                <a:solidFill>
                  <a:schemeClr val="accent3">
                    <a:lumMod val="75000"/>
                  </a:schemeClr>
                </a:solidFill>
              </a:rPr>
              <a:t>School greenhouse revitalization</a:t>
            </a:r>
          </a:p>
          <a:p>
            <a:pPr marL="342900" indent="-342900">
              <a:buFont typeface="Wingdings" panose="05000000000000000000" pitchFamily="2" charset="2"/>
              <a:buChar char="Ø"/>
            </a:pPr>
            <a:r>
              <a:rPr lang="en-US" sz="2400" dirty="0" smtClean="0">
                <a:solidFill>
                  <a:schemeClr val="accent3">
                    <a:lumMod val="75000"/>
                  </a:schemeClr>
                </a:solidFill>
              </a:rPr>
              <a:t>Middle School summer camp</a:t>
            </a:r>
          </a:p>
          <a:p>
            <a:pPr marL="342900" indent="-342900">
              <a:buFont typeface="Wingdings" panose="05000000000000000000" pitchFamily="2" charset="2"/>
              <a:buChar char="Ø"/>
            </a:pPr>
            <a:r>
              <a:rPr lang="en-US" sz="2400" dirty="0" smtClean="0">
                <a:solidFill>
                  <a:schemeClr val="accent3">
                    <a:lumMod val="75000"/>
                  </a:schemeClr>
                </a:solidFill>
              </a:rPr>
              <a:t>INSTITUTE FOR SUSTAINABLE TECHNOLOGY – solar energy studies and food pantry summer projects</a:t>
            </a:r>
          </a:p>
          <a:p>
            <a:pPr marL="342900" indent="-342900">
              <a:buFont typeface="Wingdings" panose="05000000000000000000" pitchFamily="2" charset="2"/>
              <a:buChar char="Ø"/>
            </a:pPr>
            <a:endParaRPr lang="en-US" sz="2400" dirty="0">
              <a:solidFill>
                <a:schemeClr val="accent3">
                  <a:lumMod val="75000"/>
                </a:schemeClr>
              </a:solidFill>
            </a:endParaRPr>
          </a:p>
          <a:p>
            <a:pPr marL="342900" indent="-342900">
              <a:buFont typeface="Wingdings" panose="05000000000000000000" pitchFamily="2" charset="2"/>
              <a:buChar char="Ø"/>
            </a:pPr>
            <a:r>
              <a:rPr lang="en-US" sz="2400" dirty="0" smtClean="0">
                <a:solidFill>
                  <a:schemeClr val="accent3">
                    <a:lumMod val="75000"/>
                  </a:schemeClr>
                </a:solidFill>
              </a:rPr>
              <a:t>FACILITATE IMPORTANT CONTACTS:</a:t>
            </a:r>
          </a:p>
          <a:p>
            <a:pPr lvl="1"/>
            <a:r>
              <a:rPr lang="en-US" sz="2400" dirty="0" smtClean="0">
                <a:solidFill>
                  <a:schemeClr val="accent3">
                    <a:lumMod val="75000"/>
                  </a:schemeClr>
                </a:solidFill>
              </a:rPr>
              <a:t>SCI Coal Township</a:t>
            </a:r>
          </a:p>
          <a:p>
            <a:pPr lvl="1"/>
            <a:r>
              <a:rPr lang="en-US" sz="2400" dirty="0" smtClean="0">
                <a:solidFill>
                  <a:schemeClr val="accent3">
                    <a:lumMod val="75000"/>
                  </a:schemeClr>
                </a:solidFill>
              </a:rPr>
              <a:t>United Way</a:t>
            </a:r>
          </a:p>
        </p:txBody>
      </p:sp>
    </p:spTree>
    <p:extLst>
      <p:ext uri="{BB962C8B-B14F-4D97-AF65-F5344CB8AC3E}">
        <p14:creationId xmlns:p14="http://schemas.microsoft.com/office/powerpoint/2010/main" val="293581314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167897" y="408844"/>
            <a:ext cx="7824307" cy="55126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b="1" spc="-100" dirty="0">
              <a:solidFill>
                <a:schemeClr val="bg1"/>
              </a:solidFill>
              <a:latin typeface="Oswald" charset="0"/>
              <a:ea typeface="Oswald" charset="0"/>
              <a:cs typeface="Oswald" charset="0"/>
            </a:endParaRPr>
          </a:p>
        </p:txBody>
      </p:sp>
      <p:sp>
        <p:nvSpPr>
          <p:cNvPr id="11" name="Subtitle 2"/>
          <p:cNvSpPr txBox="1">
            <a:spLocks/>
          </p:cNvSpPr>
          <p:nvPr/>
        </p:nvSpPr>
        <p:spPr>
          <a:xfrm>
            <a:off x="6525582" y="5100050"/>
            <a:ext cx="5244662" cy="1260347"/>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2800" i="1" dirty="0">
                <a:solidFill>
                  <a:schemeClr val="bg1"/>
                </a:solidFill>
                <a:latin typeface="Libre Baskerville" charset="0"/>
                <a:ea typeface="Libre Baskerville" charset="0"/>
                <a:cs typeface="Libre Baskerville" charset="0"/>
              </a:rPr>
              <a:t>Contact: Shaunna Barnhart, PhD</a:t>
            </a:r>
          </a:p>
          <a:p>
            <a:pPr algn="r"/>
            <a:r>
              <a:rPr lang="en-US" sz="2800" i="1" dirty="0" smtClean="0">
                <a:solidFill>
                  <a:schemeClr val="bg1"/>
                </a:solidFill>
                <a:latin typeface="Libre Baskerville" charset="0"/>
                <a:ea typeface="Libre Baskerville" charset="0"/>
                <a:cs typeface="Libre Baskerville" charset="0"/>
              </a:rPr>
              <a:t>Director</a:t>
            </a:r>
            <a:r>
              <a:rPr lang="en-US" sz="2800" i="1" dirty="0">
                <a:solidFill>
                  <a:schemeClr val="bg1"/>
                </a:solidFill>
                <a:latin typeface="Libre Baskerville" charset="0"/>
                <a:ea typeface="Libre Baskerville" charset="0"/>
                <a:cs typeface="Libre Baskerville" charset="0"/>
              </a:rPr>
              <a:t>, Place Studies program</a:t>
            </a:r>
          </a:p>
          <a:p>
            <a:pPr algn="r"/>
            <a:r>
              <a:rPr lang="en-US" sz="2800" i="1" dirty="0">
                <a:solidFill>
                  <a:schemeClr val="bg1"/>
                </a:solidFill>
                <a:latin typeface="Libre Baskerville" charset="0"/>
                <a:ea typeface="Libre Baskerville" charset="0"/>
                <a:cs typeface="Libre Baskerville" charset="0"/>
              </a:rPr>
              <a:t>Center for Sustainability and </a:t>
            </a:r>
            <a:r>
              <a:rPr lang="en-US" sz="2800" i="1" dirty="0" smtClean="0">
                <a:solidFill>
                  <a:schemeClr val="bg1"/>
                </a:solidFill>
                <a:latin typeface="Libre Baskerville" charset="0"/>
                <a:ea typeface="Libre Baskerville" charset="0"/>
                <a:cs typeface="Libre Baskerville" charset="0"/>
              </a:rPr>
              <a:t>Environment</a:t>
            </a:r>
          </a:p>
          <a:p>
            <a:pPr algn="r"/>
            <a:r>
              <a:rPr lang="en-US" sz="2800" i="1" dirty="0">
                <a:solidFill>
                  <a:schemeClr val="bg1"/>
                </a:solidFill>
                <a:latin typeface="Libre Baskerville" charset="0"/>
                <a:ea typeface="Libre Baskerville" charset="0"/>
                <a:cs typeface="Libre Baskerville" charset="0"/>
              </a:rPr>
              <a:t>sb060@bucknell.edu</a:t>
            </a:r>
          </a:p>
          <a:p>
            <a:pPr algn="l"/>
            <a:endParaRPr lang="en-US" sz="2800" i="1" dirty="0">
              <a:solidFill>
                <a:schemeClr val="bg1"/>
              </a:solidFill>
              <a:latin typeface="Libre Baskerville" charset="0"/>
              <a:ea typeface="Libre Baskerville" charset="0"/>
              <a:cs typeface="Libre Baskerville" charset="0"/>
            </a:endParaRPr>
          </a:p>
        </p:txBody>
      </p:sp>
      <p:pic>
        <p:nvPicPr>
          <p:cNvPr id="9" name="Picture 8"/>
          <p:cNvPicPr>
            <a:picLocks noChangeAspect="1"/>
          </p:cNvPicPr>
          <p:nvPr/>
        </p:nvPicPr>
        <p:blipFill rotWithShape="1">
          <a:blip r:embed="rId3"/>
          <a:srcRect r="-1418" b="30404"/>
          <a:stretch/>
        </p:blipFill>
        <p:spPr>
          <a:xfrm>
            <a:off x="4443718" y="3066543"/>
            <a:ext cx="3272667" cy="1586064"/>
          </a:xfrm>
          <a:prstGeom prst="rect">
            <a:avLst/>
          </a:prstGeom>
        </p:spPr>
      </p:pic>
      <p:pic>
        <p:nvPicPr>
          <p:cNvPr id="10" name="Picture 9"/>
          <p:cNvPicPr>
            <a:picLocks noChangeAspect="1"/>
          </p:cNvPicPr>
          <p:nvPr/>
        </p:nvPicPr>
        <p:blipFill rotWithShape="1">
          <a:blip r:embed="rId4"/>
          <a:srcRect t="7517"/>
          <a:stretch/>
        </p:blipFill>
        <p:spPr>
          <a:xfrm>
            <a:off x="1556529" y="2820306"/>
            <a:ext cx="2997471" cy="2078539"/>
          </a:xfrm>
          <a:prstGeom prst="rect">
            <a:avLst/>
          </a:prstGeom>
        </p:spPr>
      </p:pic>
      <p:pic>
        <p:nvPicPr>
          <p:cNvPr id="12" name="Picture 11" descr="ENST 411 MCASD Greenhou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6385" y="2820307"/>
            <a:ext cx="2887189" cy="2122428"/>
          </a:xfrm>
          <a:prstGeom prst="rect">
            <a:avLst/>
          </a:prstGeom>
        </p:spPr>
      </p:pic>
      <p:sp>
        <p:nvSpPr>
          <p:cNvPr id="8" name="Subtitle 2"/>
          <p:cNvSpPr txBox="1">
            <a:spLocks/>
          </p:cNvSpPr>
          <p:nvPr/>
        </p:nvSpPr>
        <p:spPr>
          <a:xfrm>
            <a:off x="856410" y="5100050"/>
            <a:ext cx="3718611" cy="1260347"/>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800" i="1" dirty="0">
                <a:solidFill>
                  <a:schemeClr val="bg1"/>
                </a:solidFill>
                <a:latin typeface="Libre Baskerville"/>
                <a:ea typeface="Libre Baskerville" charset="0"/>
                <a:cs typeface="Libre Baskerville" charset="0"/>
              </a:rPr>
              <a:t>Contact: </a:t>
            </a:r>
            <a:r>
              <a:rPr lang="en-US" sz="2800" i="1" dirty="0" smtClean="0">
                <a:solidFill>
                  <a:schemeClr val="bg1"/>
                </a:solidFill>
                <a:latin typeface="Libre Baskerville"/>
                <a:ea typeface="Libre Baskerville" charset="0"/>
                <a:cs typeface="Libre Baskerville" charset="0"/>
              </a:rPr>
              <a:t>Jake Betz</a:t>
            </a:r>
          </a:p>
          <a:p>
            <a:pPr algn="l"/>
            <a:r>
              <a:rPr lang="en-US" sz="2800" i="1" dirty="0" smtClean="0">
                <a:solidFill>
                  <a:schemeClr val="bg1"/>
                </a:solidFill>
                <a:latin typeface="Libre Baskerville"/>
                <a:ea typeface="Libre Baskerville" charset="0"/>
                <a:cs typeface="Libre Baskerville" charset="0"/>
              </a:rPr>
              <a:t>Executive Director</a:t>
            </a:r>
          </a:p>
          <a:p>
            <a:pPr algn="l"/>
            <a:r>
              <a:rPr lang="en-US" sz="2800" i="1" dirty="0" smtClean="0">
                <a:solidFill>
                  <a:schemeClr val="bg1"/>
                </a:solidFill>
                <a:latin typeface="Libre Baskerville"/>
                <a:ea typeface="Libre Baskerville" charset="0"/>
                <a:cs typeface="Libre Baskerville" charset="0"/>
              </a:rPr>
              <a:t>Mother Maria </a:t>
            </a:r>
            <a:r>
              <a:rPr lang="en-US" sz="2800" i="1" dirty="0" err="1" smtClean="0">
                <a:solidFill>
                  <a:schemeClr val="bg1"/>
                </a:solidFill>
                <a:latin typeface="Libre Baskerville"/>
                <a:ea typeface="Libre Baskerville" charset="0"/>
                <a:cs typeface="Libre Baskerville" charset="0"/>
              </a:rPr>
              <a:t>Kaupas</a:t>
            </a:r>
            <a:r>
              <a:rPr lang="en-US" sz="2800" i="1" dirty="0" smtClean="0">
                <a:solidFill>
                  <a:schemeClr val="bg1"/>
                </a:solidFill>
                <a:latin typeface="Libre Baskerville"/>
                <a:ea typeface="Libre Baskerville" charset="0"/>
                <a:cs typeface="Libre Baskerville" charset="0"/>
              </a:rPr>
              <a:t> Center</a:t>
            </a:r>
          </a:p>
          <a:p>
            <a:pPr algn="l"/>
            <a:r>
              <a:rPr lang="en-US" sz="2800" i="1" dirty="0">
                <a:solidFill>
                  <a:schemeClr val="bg1"/>
                </a:solidFill>
                <a:latin typeface="Libre Baskerville"/>
              </a:rPr>
              <a:t>kaupascenterdrc@ptd.net</a:t>
            </a:r>
            <a:endParaRPr lang="en-US" sz="2800" i="1" dirty="0">
              <a:solidFill>
                <a:schemeClr val="bg1"/>
              </a:solidFill>
              <a:latin typeface="Libre Baskerville"/>
              <a:ea typeface="Libre Baskerville" charset="0"/>
              <a:cs typeface="Libre Baskerville" charset="0"/>
            </a:endParaRPr>
          </a:p>
          <a:p>
            <a:pPr algn="r"/>
            <a:endParaRPr lang="en-US" sz="2800" i="1" dirty="0">
              <a:solidFill>
                <a:schemeClr val="bg1"/>
              </a:solidFill>
              <a:latin typeface="Libre Baskerville"/>
              <a:ea typeface="Libre Baskerville" charset="0"/>
              <a:cs typeface="Libre Baskerville" charset="0"/>
            </a:endParaRPr>
          </a:p>
        </p:txBody>
      </p:sp>
      <p:sp>
        <p:nvSpPr>
          <p:cNvPr id="13" name="Rectangle 12"/>
          <p:cNvSpPr/>
          <p:nvPr/>
        </p:nvSpPr>
        <p:spPr>
          <a:xfrm>
            <a:off x="1419895" y="1206340"/>
            <a:ext cx="9563416" cy="1200329"/>
          </a:xfrm>
          <a:prstGeom prst="rect">
            <a:avLst/>
          </a:prstGeom>
        </p:spPr>
        <p:txBody>
          <a:bodyPr wrap="square">
            <a:spAutoFit/>
          </a:bodyPr>
          <a:lstStyle/>
          <a:p>
            <a:pPr algn="ctr"/>
            <a:r>
              <a:rPr lang="en-US" dirty="0">
                <a:solidFill>
                  <a:schemeClr val="bg1"/>
                </a:solidFill>
                <a:latin typeface="Libre Baskerville"/>
              </a:rPr>
              <a:t>“A conservative coal town and one of America’s most respected liberal arts universities may seem far apart on many levels, but the </a:t>
            </a:r>
            <a:r>
              <a:rPr lang="en-US" dirty="0" err="1">
                <a:solidFill>
                  <a:schemeClr val="bg1"/>
                </a:solidFill>
                <a:latin typeface="Libre Baskerville"/>
              </a:rPr>
              <a:t>Bucknell</a:t>
            </a:r>
            <a:r>
              <a:rPr lang="en-US" dirty="0">
                <a:solidFill>
                  <a:schemeClr val="bg1"/>
                </a:solidFill>
                <a:latin typeface="Libre Baskerville"/>
              </a:rPr>
              <a:t>-Mount Carmel relationship is proving that, as the world gets smaller, we can all learn from each other, and grow with each other</a:t>
            </a:r>
            <a:r>
              <a:rPr lang="en-US" dirty="0" smtClean="0">
                <a:solidFill>
                  <a:schemeClr val="bg1"/>
                </a:solidFill>
                <a:latin typeface="Libre Baskerville"/>
              </a:rPr>
              <a:t>.” – Editorial from </a:t>
            </a:r>
            <a:r>
              <a:rPr lang="en-US" i="1" dirty="0" smtClean="0">
                <a:solidFill>
                  <a:schemeClr val="bg1"/>
                </a:solidFill>
                <a:latin typeface="Libre Baskerville"/>
              </a:rPr>
              <a:t>The News-Item</a:t>
            </a:r>
            <a:endParaRPr lang="en-US" dirty="0">
              <a:solidFill>
                <a:schemeClr val="bg1"/>
              </a:solidFill>
              <a:latin typeface="Libre Baskerville"/>
            </a:endParaRPr>
          </a:p>
        </p:txBody>
      </p:sp>
    </p:spTree>
    <p:extLst>
      <p:ext uri="{BB962C8B-B14F-4D97-AF65-F5344CB8AC3E}">
        <p14:creationId xmlns:p14="http://schemas.microsoft.com/office/powerpoint/2010/main" val="188640253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9079" y="699631"/>
            <a:ext cx="7886700" cy="578428"/>
          </a:xfrm>
        </p:spPr>
        <p:txBody>
          <a:bodyPr>
            <a:noAutofit/>
          </a:bodyPr>
          <a:lstStyle/>
          <a:p>
            <a:pPr algn="ctr"/>
            <a:r>
              <a:rPr lang="en-US" sz="4000" dirty="0"/>
              <a:t>Coal Region Field Station:  Vision</a:t>
            </a:r>
          </a:p>
        </p:txBody>
      </p:sp>
      <p:sp>
        <p:nvSpPr>
          <p:cNvPr id="3" name="Content Placeholder 2"/>
          <p:cNvSpPr>
            <a:spLocks noGrp="1"/>
          </p:cNvSpPr>
          <p:nvPr>
            <p:ph idx="1"/>
          </p:nvPr>
        </p:nvSpPr>
        <p:spPr>
          <a:xfrm>
            <a:off x="1736645" y="1990502"/>
            <a:ext cx="4420956" cy="3541505"/>
          </a:xfrm>
        </p:spPr>
        <p:txBody>
          <a:bodyPr>
            <a:normAutofit/>
          </a:bodyPr>
          <a:lstStyle/>
          <a:p>
            <a:pPr marL="0" indent="0">
              <a:buNone/>
            </a:pPr>
            <a:r>
              <a:rPr lang="en-US" i="1" dirty="0" smtClean="0"/>
              <a:t>By </a:t>
            </a:r>
            <a:r>
              <a:rPr lang="en-US" i="1" dirty="0"/>
              <a:t>engaging in collaborative, real-world projects addressing community-identified needs, students will become engaged and responsible leaders who respect and value the knowledge and experience of diverse groups, while partner organizations are empowered to enact their visions for thriving, prosperous communities.</a:t>
            </a: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7600" y="2056888"/>
            <a:ext cx="4278832" cy="2683855"/>
          </a:xfrm>
          <a:prstGeom prst="rect">
            <a:avLst/>
          </a:prstGeom>
        </p:spPr>
      </p:pic>
    </p:spTree>
    <p:extLst>
      <p:ext uri="{BB962C8B-B14F-4D97-AF65-F5344CB8AC3E}">
        <p14:creationId xmlns:p14="http://schemas.microsoft.com/office/powerpoint/2010/main" val="259084374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Founding Partnership</a:t>
            </a:r>
            <a:endParaRPr lang="en-US" dirty="0"/>
          </a:p>
        </p:txBody>
      </p:sp>
      <p:sp>
        <p:nvSpPr>
          <p:cNvPr id="3" name="Content Placeholder 2"/>
          <p:cNvSpPr>
            <a:spLocks noGrp="1"/>
          </p:cNvSpPr>
          <p:nvPr>
            <p:ph idx="1"/>
          </p:nvPr>
        </p:nvSpPr>
        <p:spPr>
          <a:xfrm>
            <a:off x="1753439" y="2122980"/>
            <a:ext cx="3520525" cy="2458258"/>
          </a:xfrm>
        </p:spPr>
        <p:txBody>
          <a:bodyPr/>
          <a:lstStyle/>
          <a:p>
            <a:pPr marL="45720" indent="0">
              <a:buNone/>
            </a:pPr>
            <a:r>
              <a:rPr lang="en-US" dirty="0" smtClean="0"/>
              <a:t>The Mother Maria </a:t>
            </a:r>
            <a:r>
              <a:rPr lang="en-US" dirty="0" err="1" smtClean="0"/>
              <a:t>Kaupas</a:t>
            </a:r>
            <a:r>
              <a:rPr lang="en-US" dirty="0" smtClean="0"/>
              <a:t> Center serves as the anchor partnership for the Coal Region Field Station facilitating projects and community connections in the Mount Carmel area.</a:t>
            </a:r>
            <a:endParaRPr lang="en-US" dirty="0"/>
          </a:p>
        </p:txBody>
      </p:sp>
      <p:pic>
        <p:nvPicPr>
          <p:cNvPr id="4" name="Picture 3"/>
          <p:cNvPicPr>
            <a:picLocks noChangeAspect="1"/>
          </p:cNvPicPr>
          <p:nvPr/>
        </p:nvPicPr>
        <p:blipFill>
          <a:blip r:embed="rId2"/>
          <a:stretch>
            <a:fillRect/>
          </a:stretch>
        </p:blipFill>
        <p:spPr>
          <a:xfrm>
            <a:off x="352425" y="4992755"/>
            <a:ext cx="1581150" cy="1590675"/>
          </a:xfrm>
          <a:prstGeom prst="rect">
            <a:avLst/>
          </a:prstGeom>
        </p:spPr>
      </p:pic>
      <p:pic>
        <p:nvPicPr>
          <p:cNvPr id="5" name="Picture 4"/>
          <p:cNvPicPr>
            <a:picLocks noChangeAspect="1"/>
          </p:cNvPicPr>
          <p:nvPr/>
        </p:nvPicPr>
        <p:blipFill>
          <a:blip r:embed="rId3"/>
          <a:stretch>
            <a:fillRect/>
          </a:stretch>
        </p:blipFill>
        <p:spPr>
          <a:xfrm>
            <a:off x="7342910" y="3700783"/>
            <a:ext cx="3495156" cy="2793825"/>
          </a:xfrm>
          <a:prstGeom prst="rect">
            <a:avLst/>
          </a:prstGeom>
        </p:spPr>
      </p:pic>
      <p:pic>
        <p:nvPicPr>
          <p:cNvPr id="6" name="Content Placeholder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62194" y="951971"/>
            <a:ext cx="4754562" cy="2673802"/>
          </a:xfrm>
          <a:prstGeom prst="rect">
            <a:avLst/>
          </a:prstGeom>
        </p:spPr>
      </p:pic>
    </p:spTree>
    <p:extLst>
      <p:ext uri="{BB962C8B-B14F-4D97-AF65-F5344CB8AC3E}">
        <p14:creationId xmlns:p14="http://schemas.microsoft.com/office/powerpoint/2010/main" val="248022493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9079" y="318725"/>
            <a:ext cx="7886700" cy="857088"/>
          </a:xfrm>
        </p:spPr>
        <p:txBody>
          <a:bodyPr/>
          <a:lstStyle/>
          <a:p>
            <a:pPr algn="ctr"/>
            <a:r>
              <a:rPr lang="en-US" dirty="0" smtClean="0"/>
              <a:t>Variety of Engagement</a:t>
            </a:r>
            <a:endParaRPr lang="en-US" dirty="0"/>
          </a:p>
        </p:txBody>
      </p:sp>
      <p:sp>
        <p:nvSpPr>
          <p:cNvPr id="3" name="Content Placeholder 2"/>
          <p:cNvSpPr>
            <a:spLocks noGrp="1"/>
          </p:cNvSpPr>
          <p:nvPr>
            <p:ph idx="1"/>
          </p:nvPr>
        </p:nvSpPr>
        <p:spPr>
          <a:xfrm>
            <a:off x="1772952" y="1292894"/>
            <a:ext cx="5437177" cy="4619863"/>
          </a:xfrm>
        </p:spPr>
        <p:txBody>
          <a:bodyPr>
            <a:normAutofit/>
          </a:bodyPr>
          <a:lstStyle/>
          <a:p>
            <a:r>
              <a:rPr lang="en-US" dirty="0" smtClean="0"/>
              <a:t>Community</a:t>
            </a:r>
            <a:r>
              <a:rPr lang="en-US" dirty="0"/>
              <a:t>-based </a:t>
            </a:r>
            <a:r>
              <a:rPr lang="en-US" dirty="0" smtClean="0"/>
              <a:t>research and service learning through coursework</a:t>
            </a:r>
            <a:endParaRPr lang="en-US" dirty="0"/>
          </a:p>
          <a:p>
            <a:r>
              <a:rPr lang="en-US" dirty="0" smtClean="0"/>
              <a:t>Faculty and staff led research</a:t>
            </a:r>
          </a:p>
          <a:p>
            <a:r>
              <a:rPr lang="en-US" dirty="0" smtClean="0"/>
              <a:t>Student research, summer and academic year</a:t>
            </a:r>
          </a:p>
          <a:p>
            <a:r>
              <a:rPr lang="en-US" dirty="0" smtClean="0"/>
              <a:t>Student internships</a:t>
            </a:r>
          </a:p>
          <a:p>
            <a:r>
              <a:rPr lang="en-US" dirty="0" smtClean="0"/>
              <a:t>Volunteering</a:t>
            </a:r>
          </a:p>
          <a:p>
            <a:pPr marL="0" indent="0">
              <a:buNone/>
            </a:pPr>
            <a:r>
              <a:rPr lang="en-US" dirty="0" smtClean="0"/>
              <a:t>Objective:  “chain” projects for increased utility and impact.  Chaining can occur across varieties of engagement. </a:t>
            </a:r>
            <a:endParaRPr lang="en-US" dirty="0"/>
          </a:p>
        </p:txBody>
      </p:sp>
      <p:pic>
        <p:nvPicPr>
          <p:cNvPr id="6" name="Picture 5"/>
          <p:cNvPicPr>
            <a:picLocks noChangeAspect="1"/>
          </p:cNvPicPr>
          <p:nvPr/>
        </p:nvPicPr>
        <p:blipFill>
          <a:blip r:embed="rId2"/>
          <a:stretch>
            <a:fillRect/>
          </a:stretch>
        </p:blipFill>
        <p:spPr>
          <a:xfrm>
            <a:off x="7210128" y="1143100"/>
            <a:ext cx="3090741" cy="2318056"/>
          </a:xfrm>
          <a:prstGeom prst="rect">
            <a:avLst/>
          </a:prstGeom>
        </p:spPr>
      </p:pic>
      <p:pic>
        <p:nvPicPr>
          <p:cNvPr id="8"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128" y="3554305"/>
            <a:ext cx="3090741" cy="2060495"/>
          </a:xfrm>
          <a:prstGeom prst="rect">
            <a:avLst/>
          </a:prstGeom>
        </p:spPr>
      </p:pic>
    </p:spTree>
    <p:extLst>
      <p:ext uri="{BB962C8B-B14F-4D97-AF65-F5344CB8AC3E}">
        <p14:creationId xmlns:p14="http://schemas.microsoft.com/office/powerpoint/2010/main" val="71208718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34816" y="338450"/>
            <a:ext cx="5034454" cy="6061894"/>
          </a:xfrm>
          <a:prstGeom prst="rect">
            <a:avLst/>
          </a:prstGeom>
        </p:spPr>
      </p:pic>
      <p:pic>
        <p:nvPicPr>
          <p:cNvPr id="5" name="Picture 4"/>
          <p:cNvPicPr>
            <a:picLocks noChangeAspect="1"/>
          </p:cNvPicPr>
          <p:nvPr/>
        </p:nvPicPr>
        <p:blipFill>
          <a:blip r:embed="rId4"/>
          <a:stretch>
            <a:fillRect/>
          </a:stretch>
        </p:blipFill>
        <p:spPr>
          <a:xfrm>
            <a:off x="7342375" y="636369"/>
            <a:ext cx="3070817" cy="2454633"/>
          </a:xfrm>
          <a:prstGeom prst="rect">
            <a:avLst/>
          </a:prstGeom>
        </p:spPr>
      </p:pic>
      <p:pic>
        <p:nvPicPr>
          <p:cNvPr id="6" name="Picture 5"/>
          <p:cNvPicPr>
            <a:picLocks noChangeAspect="1"/>
          </p:cNvPicPr>
          <p:nvPr/>
        </p:nvPicPr>
        <p:blipFill>
          <a:blip r:embed="rId5"/>
          <a:stretch>
            <a:fillRect/>
          </a:stretch>
        </p:blipFill>
        <p:spPr>
          <a:xfrm>
            <a:off x="7362076" y="3281787"/>
            <a:ext cx="3051116" cy="2749991"/>
          </a:xfrm>
          <a:prstGeom prst="rect">
            <a:avLst/>
          </a:prstGeom>
        </p:spPr>
      </p:pic>
    </p:spTree>
    <p:extLst>
      <p:ext uri="{BB962C8B-B14F-4D97-AF65-F5344CB8AC3E}">
        <p14:creationId xmlns:p14="http://schemas.microsoft.com/office/powerpoint/2010/main" val="251871495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313793" y="668007"/>
            <a:ext cx="9564415" cy="567827"/>
          </a:xfrm>
        </p:spPr>
        <p:txBody>
          <a:bodyPr>
            <a:normAutofit fontScale="90000"/>
          </a:bodyPr>
          <a:lstStyle/>
          <a:p>
            <a:r>
              <a:rPr lang="en-US" dirty="0" smtClean="0"/>
              <a:t>Coal Region Field Station: Project Examples</a:t>
            </a:r>
            <a:endParaRPr lang="en-US" dirty="0"/>
          </a:p>
        </p:txBody>
      </p:sp>
      <p:sp>
        <p:nvSpPr>
          <p:cNvPr id="6" name="Content Placeholder 5"/>
          <p:cNvSpPr>
            <a:spLocks noGrp="1"/>
          </p:cNvSpPr>
          <p:nvPr>
            <p:ph idx="1"/>
          </p:nvPr>
        </p:nvSpPr>
        <p:spPr>
          <a:xfrm>
            <a:off x="5336899" y="1629292"/>
            <a:ext cx="5250013" cy="4519262"/>
          </a:xfrm>
        </p:spPr>
        <p:txBody>
          <a:bodyPr>
            <a:normAutofit fontScale="92500" lnSpcReduction="10000"/>
          </a:bodyPr>
          <a:lstStyle/>
          <a:p>
            <a:pPr>
              <a:lnSpc>
                <a:spcPct val="120000"/>
              </a:lnSpc>
              <a:spcBef>
                <a:spcPts val="0"/>
              </a:spcBef>
            </a:pPr>
            <a:r>
              <a:rPr lang="en-US" dirty="0" smtClean="0"/>
              <a:t>Economic </a:t>
            </a:r>
            <a:r>
              <a:rPr lang="en-US" dirty="0"/>
              <a:t>development strategies</a:t>
            </a:r>
          </a:p>
          <a:p>
            <a:pPr>
              <a:lnSpc>
                <a:spcPct val="120000"/>
              </a:lnSpc>
              <a:spcBef>
                <a:spcPts val="0"/>
              </a:spcBef>
            </a:pPr>
            <a:r>
              <a:rPr lang="en-US" dirty="0"/>
              <a:t>Organizational strategic planning</a:t>
            </a:r>
          </a:p>
          <a:p>
            <a:pPr>
              <a:lnSpc>
                <a:spcPct val="120000"/>
              </a:lnSpc>
              <a:spcBef>
                <a:spcPts val="0"/>
              </a:spcBef>
            </a:pPr>
            <a:r>
              <a:rPr lang="en-US" dirty="0"/>
              <a:t>Cultural heritage studies</a:t>
            </a:r>
          </a:p>
          <a:p>
            <a:pPr>
              <a:lnSpc>
                <a:spcPct val="120000"/>
              </a:lnSpc>
              <a:spcBef>
                <a:spcPts val="0"/>
              </a:spcBef>
            </a:pPr>
            <a:r>
              <a:rPr lang="en-US" dirty="0"/>
              <a:t>Green space development</a:t>
            </a:r>
          </a:p>
          <a:p>
            <a:pPr>
              <a:lnSpc>
                <a:spcPct val="120000"/>
              </a:lnSpc>
              <a:spcBef>
                <a:spcPts val="0"/>
              </a:spcBef>
            </a:pPr>
            <a:r>
              <a:rPr lang="en-US" dirty="0"/>
              <a:t>Renewable energy installation potential</a:t>
            </a:r>
          </a:p>
          <a:p>
            <a:pPr>
              <a:lnSpc>
                <a:spcPct val="120000"/>
              </a:lnSpc>
              <a:spcBef>
                <a:spcPts val="0"/>
              </a:spcBef>
            </a:pPr>
            <a:r>
              <a:rPr lang="en-US" dirty="0"/>
              <a:t>Improving food pantry operations</a:t>
            </a:r>
          </a:p>
          <a:p>
            <a:pPr>
              <a:lnSpc>
                <a:spcPct val="120000"/>
              </a:lnSpc>
              <a:spcBef>
                <a:spcPts val="0"/>
              </a:spcBef>
            </a:pPr>
            <a:r>
              <a:rPr lang="en-US" dirty="0"/>
              <a:t>Reviving high school greenhouse</a:t>
            </a:r>
          </a:p>
          <a:p>
            <a:pPr>
              <a:lnSpc>
                <a:spcPct val="120000"/>
              </a:lnSpc>
              <a:spcBef>
                <a:spcPts val="0"/>
              </a:spcBef>
            </a:pPr>
            <a:r>
              <a:rPr lang="en-US" dirty="0"/>
              <a:t>Planning and expanding community garden</a:t>
            </a:r>
          </a:p>
          <a:p>
            <a:pPr>
              <a:lnSpc>
                <a:spcPct val="120000"/>
              </a:lnSpc>
              <a:spcBef>
                <a:spcPts val="0"/>
              </a:spcBef>
            </a:pPr>
            <a:r>
              <a:rPr lang="en-US" dirty="0"/>
              <a:t>Church architecture analysis</a:t>
            </a:r>
          </a:p>
          <a:p>
            <a:pPr>
              <a:lnSpc>
                <a:spcPct val="120000"/>
              </a:lnSpc>
              <a:spcBef>
                <a:spcPts val="0"/>
              </a:spcBef>
            </a:pPr>
            <a:r>
              <a:rPr lang="en-US" dirty="0"/>
              <a:t>Visual identity and web development for downtown development </a:t>
            </a:r>
            <a:r>
              <a:rPr lang="en-US" dirty="0" smtClean="0"/>
              <a:t>group</a:t>
            </a:r>
          </a:p>
          <a:p>
            <a:pPr>
              <a:lnSpc>
                <a:spcPct val="120000"/>
              </a:lnSpc>
              <a:spcBef>
                <a:spcPts val="0"/>
              </a:spcBef>
            </a:pPr>
            <a:r>
              <a:rPr lang="en-US" dirty="0" smtClean="0"/>
              <a:t>Creating themed downtown walking paths connected to local shopping reward program.</a:t>
            </a:r>
            <a:endParaRPr lang="en-US" dirty="0"/>
          </a:p>
          <a:p>
            <a:pPr>
              <a:lnSpc>
                <a:spcPct val="120000"/>
              </a:lnSpc>
              <a:spcBef>
                <a:spcPts val="0"/>
              </a:spcBef>
            </a:pPr>
            <a:endParaRPr lang="en-US" dirty="0"/>
          </a:p>
          <a:p>
            <a:pPr>
              <a:lnSpc>
                <a:spcPct val="120000"/>
              </a:lnSpc>
              <a:spcBef>
                <a:spcPts val="0"/>
              </a:spcBef>
            </a:pPr>
            <a:endParaRPr lang="en-US" dirty="0"/>
          </a:p>
        </p:txBody>
      </p:sp>
      <p:pic>
        <p:nvPicPr>
          <p:cNvPr id="13" name="Picture 12"/>
          <p:cNvPicPr>
            <a:picLocks noChangeAspect="1"/>
          </p:cNvPicPr>
          <p:nvPr/>
        </p:nvPicPr>
        <p:blipFill rotWithShape="1">
          <a:blip r:embed="rId2"/>
          <a:srcRect t="7517"/>
          <a:stretch/>
        </p:blipFill>
        <p:spPr>
          <a:xfrm>
            <a:off x="1652049" y="3568311"/>
            <a:ext cx="3623449" cy="2512612"/>
          </a:xfrm>
          <a:prstGeom prst="rect">
            <a:avLst/>
          </a:prstGeom>
        </p:spPr>
      </p:pic>
      <p:pic>
        <p:nvPicPr>
          <p:cNvPr id="7" name="Picture 6"/>
          <p:cNvPicPr>
            <a:picLocks noChangeAspect="1"/>
          </p:cNvPicPr>
          <p:nvPr/>
        </p:nvPicPr>
        <p:blipFill rotWithShape="1">
          <a:blip r:embed="rId3"/>
          <a:srcRect r="-1418" b="30404"/>
          <a:stretch/>
        </p:blipFill>
        <p:spPr>
          <a:xfrm>
            <a:off x="1652049" y="1610223"/>
            <a:ext cx="3666927" cy="1777137"/>
          </a:xfrm>
          <a:prstGeom prst="rect">
            <a:avLst/>
          </a:prstGeom>
        </p:spPr>
      </p:pic>
    </p:spTree>
    <p:extLst>
      <p:ext uri="{BB962C8B-B14F-4D97-AF65-F5344CB8AC3E}">
        <p14:creationId xmlns:p14="http://schemas.microsoft.com/office/powerpoint/2010/main" val="314906093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22266"/>
            <a:ext cx="3931920" cy="1737360"/>
          </a:xfrm>
        </p:spPr>
        <p:txBody>
          <a:bodyPr/>
          <a:lstStyle/>
          <a:p>
            <a:r>
              <a:rPr lang="en-US" dirty="0" smtClean="0">
                <a:solidFill>
                  <a:schemeClr val="accent3">
                    <a:lumMod val="75000"/>
                  </a:schemeClr>
                </a:solidFill>
              </a:rPr>
              <a:t>MOUNT CARMEL AREA FOOD PANTRY</a:t>
            </a:r>
            <a:endParaRPr lang="en-US" dirty="0">
              <a:solidFill>
                <a:schemeClr val="accent3">
                  <a:lumMod val="75000"/>
                </a:schemeClr>
              </a:solidFill>
            </a:endParaRP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554650" y="832733"/>
            <a:ext cx="6217921" cy="4663440"/>
          </a:xfrm>
        </p:spPr>
      </p:pic>
      <p:sp>
        <p:nvSpPr>
          <p:cNvPr id="4" name="Text Placeholder 3"/>
          <p:cNvSpPr>
            <a:spLocks noGrp="1"/>
          </p:cNvSpPr>
          <p:nvPr>
            <p:ph type="body" sz="half" idx="2"/>
          </p:nvPr>
        </p:nvSpPr>
        <p:spPr>
          <a:xfrm>
            <a:off x="1226127" y="2276499"/>
            <a:ext cx="3931920" cy="3017520"/>
          </a:xfrm>
        </p:spPr>
        <p:txBody>
          <a:bodyPr/>
          <a:lstStyle/>
          <a:p>
            <a:r>
              <a:rPr lang="en-US" dirty="0" smtClean="0">
                <a:solidFill>
                  <a:schemeClr val="accent3">
                    <a:lumMod val="75000"/>
                  </a:schemeClr>
                </a:solidFill>
              </a:rPr>
              <a:t>MANAGEMENT 101 – Spring 2017</a:t>
            </a:r>
            <a:endParaRPr lang="en-US" dirty="0">
              <a:solidFill>
                <a:schemeClr val="accent3">
                  <a:lumMod val="75000"/>
                </a:schemeClr>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7750" y="2719444"/>
            <a:ext cx="3779520" cy="2834640"/>
          </a:xfrm>
          <a:prstGeom prst="rect">
            <a:avLst/>
          </a:prstGeom>
        </p:spPr>
      </p:pic>
      <p:pic>
        <p:nvPicPr>
          <p:cNvPr id="7" name="Picture 6"/>
          <p:cNvPicPr>
            <a:picLocks noChangeAspect="1"/>
          </p:cNvPicPr>
          <p:nvPr/>
        </p:nvPicPr>
        <p:blipFill>
          <a:blip r:embed="rId4"/>
          <a:stretch>
            <a:fillRect/>
          </a:stretch>
        </p:blipFill>
        <p:spPr>
          <a:xfrm>
            <a:off x="278257" y="4470205"/>
            <a:ext cx="2027363" cy="2051936"/>
          </a:xfrm>
          <a:prstGeom prst="rect">
            <a:avLst/>
          </a:prstGeom>
        </p:spPr>
      </p:pic>
    </p:spTree>
    <p:extLst>
      <p:ext uri="{BB962C8B-B14F-4D97-AF65-F5344CB8AC3E}">
        <p14:creationId xmlns:p14="http://schemas.microsoft.com/office/powerpoint/2010/main" val="367404147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36468"/>
            <a:ext cx="9875520" cy="1356360"/>
          </a:xfrm>
        </p:spPr>
        <p:txBody>
          <a:bodyPr/>
          <a:lstStyle/>
          <a:p>
            <a:r>
              <a:rPr lang="en-US" dirty="0" smtClean="0">
                <a:solidFill>
                  <a:schemeClr val="accent3">
                    <a:lumMod val="75000"/>
                  </a:schemeClr>
                </a:solidFill>
              </a:rPr>
              <a:t>MOUNT CARMEL DOWNTOWN INC.</a:t>
            </a:r>
            <a:br>
              <a:rPr lang="en-US" dirty="0" smtClean="0">
                <a:solidFill>
                  <a:schemeClr val="accent3">
                    <a:lumMod val="75000"/>
                  </a:schemeClr>
                </a:solidFill>
              </a:rPr>
            </a:br>
            <a:r>
              <a:rPr lang="en-US" sz="2400" dirty="0" smtClean="0">
                <a:solidFill>
                  <a:schemeClr val="accent3">
                    <a:lumMod val="75000"/>
                  </a:schemeClr>
                </a:solidFill>
              </a:rPr>
              <a:t>Rebranding project – Management &amp; graphics design</a:t>
            </a:r>
            <a:endParaRPr lang="en-US" sz="2400" dirty="0">
              <a:solidFill>
                <a:schemeClr val="accent3">
                  <a:lumMod val="75000"/>
                </a:schemeClr>
              </a:solidFill>
            </a:endParaRPr>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703"/>
          <a:stretch/>
        </p:blipFill>
        <p:spPr>
          <a:xfrm>
            <a:off x="1890638" y="1701151"/>
            <a:ext cx="8501351" cy="4663440"/>
          </a:xfrm>
        </p:spPr>
      </p:pic>
      <p:pic>
        <p:nvPicPr>
          <p:cNvPr id="3" name="Picture 2"/>
          <p:cNvPicPr>
            <a:picLocks noChangeAspect="1"/>
          </p:cNvPicPr>
          <p:nvPr/>
        </p:nvPicPr>
        <p:blipFill>
          <a:blip r:embed="rId3"/>
          <a:stretch>
            <a:fillRect/>
          </a:stretch>
        </p:blipFill>
        <p:spPr>
          <a:xfrm>
            <a:off x="299963" y="4793673"/>
            <a:ext cx="1873640" cy="1817543"/>
          </a:xfrm>
          <a:prstGeom prst="rect">
            <a:avLst/>
          </a:prstGeom>
        </p:spPr>
      </p:pic>
    </p:spTree>
    <p:extLst>
      <p:ext uri="{BB962C8B-B14F-4D97-AF65-F5344CB8AC3E}">
        <p14:creationId xmlns:p14="http://schemas.microsoft.com/office/powerpoint/2010/main" val="4809796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DCCF42-3ED4-4A8A-80FE-092B38A961FE}">
  <ds:schemaRefs>
    <ds:schemaRef ds:uri="http://schemas.microsoft.com/office/2006/documentManagement/types"/>
    <ds:schemaRef ds:uri="http://purl.org/dc/elements/1.1/"/>
    <ds:schemaRef ds:uri="http://schemas.microsoft.com/office/infopath/2007/PartnerControls"/>
    <ds:schemaRef ds:uri="http://purl.org/dc/dcmitype/"/>
    <ds:schemaRef ds:uri="http://schemas.microsoft.com/office/2006/metadata/properties"/>
    <ds:schemaRef ds:uri="16c05727-aa75-4e4a-9b5f-8a80a1165891"/>
    <ds:schemaRef ds:uri="http://schemas.openxmlformats.org/package/2006/metadata/core-properties"/>
    <ds:schemaRef ds:uri="71af3243-3dd4-4a8d-8c0d-dd76da1f02a5"/>
    <ds:schemaRef ds:uri="http://www.w3.org/XML/1998/namespace"/>
    <ds:schemaRef ds:uri="http://purl.org/dc/terms/"/>
  </ds:schemaRefs>
</ds:datastoreItem>
</file>

<file path=customXml/itemProps2.xml><?xml version="1.0" encoding="utf-8"?>
<ds:datastoreItem xmlns:ds="http://schemas.openxmlformats.org/officeDocument/2006/customXml" ds:itemID="{378472B1-F546-4A61-B96B-D2B0FAD3D1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9CE287-EE18-4AD0-8067-6C20C5EEFF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TM03457444[[fn=Basis]]</Template>
  <TotalTime>0</TotalTime>
  <Words>969</Words>
  <Application>Microsoft Office PowerPoint</Application>
  <PresentationFormat>Widescreen</PresentationFormat>
  <Paragraphs>109</Paragraphs>
  <Slides>21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Corbel</vt:lpstr>
      <vt:lpstr>Libre Baskerville</vt:lpstr>
      <vt:lpstr>Oswald</vt:lpstr>
      <vt:lpstr>Wingdings</vt:lpstr>
      <vt:lpstr>Basis</vt:lpstr>
      <vt:lpstr>Community-University Partnerships Sustaining the momentum; sustaining our community</vt:lpstr>
      <vt:lpstr>Coal Region Field Station: Mission </vt:lpstr>
      <vt:lpstr>Coal Region Field Station:  Vision</vt:lpstr>
      <vt:lpstr>Founding Partnership</vt:lpstr>
      <vt:lpstr>Variety of Engagement</vt:lpstr>
      <vt:lpstr>PowerPoint Presentation</vt:lpstr>
      <vt:lpstr>Coal Region Field Station: Project Examples</vt:lpstr>
      <vt:lpstr>MOUNT CARMEL AREA FOOD PANTRY</vt:lpstr>
      <vt:lpstr>MOUNT CARMEL DOWNTOWN INC. Rebranding project – Management &amp; graphics design</vt:lpstr>
      <vt:lpstr>RECREATION / SWIMMING POOL</vt:lpstr>
      <vt:lpstr>COMMUNITY GARDEN</vt:lpstr>
      <vt:lpstr>PUBLIC LIBRARY SUSTAINABILITY MSUS 400 (Spring 2019)</vt:lpstr>
      <vt:lpstr>MMKC STRATEGIC PLAN MSUS 400</vt:lpstr>
      <vt:lpstr>From Class to Volunteering to Internship: Developing a Summer Camp</vt:lpstr>
      <vt:lpstr>Building Local Food Resiliency</vt:lpstr>
      <vt:lpstr>Cultural Heritage</vt:lpstr>
      <vt:lpstr>Walkable Communities</vt:lpstr>
      <vt:lpstr>Ready, Set, Fit (RSF) –  A Health and Wellness App</vt:lpstr>
      <vt:lpstr>Economic Revitalization Convening, May 2019</vt:lpstr>
      <vt:lpstr>AND MANY MORE:</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2019-05-04T19:38:03Z</dcterms:created>
  <dcterms:modified xsi:type="dcterms:W3CDTF">2020-03-13T17:56:21Z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