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handoutMasterIdLst>
    <p:handoutMasterId r:id="rId18"/>
  </p:handoutMasterIdLst>
  <p:sldIdLst>
    <p:sldId id="434" r:id="rId2"/>
    <p:sldId id="447" r:id="rId3"/>
    <p:sldId id="450" r:id="rId4"/>
    <p:sldId id="452" r:id="rId5"/>
    <p:sldId id="436" r:id="rId6"/>
    <p:sldId id="437" r:id="rId7"/>
    <p:sldId id="451" r:id="rId8"/>
    <p:sldId id="449" r:id="rId9"/>
    <p:sldId id="459" r:id="rId10"/>
    <p:sldId id="468" r:id="rId11"/>
    <p:sldId id="467" r:id="rId12"/>
    <p:sldId id="443" r:id="rId13"/>
    <p:sldId id="441" r:id="rId14"/>
    <p:sldId id="432" r:id="rId15"/>
    <p:sldId id="445"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D6D2C4"/>
    <a:srgbClr val="003594"/>
    <a:srgbClr val="253746"/>
    <a:srgbClr val="7FBA00"/>
    <a:srgbClr val="0066D3"/>
    <a:srgbClr val="FF8F02"/>
    <a:srgbClr val="878785"/>
    <a:srgbClr val="DD5500"/>
    <a:srgbClr val="FE6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5" autoAdjust="0"/>
    <p:restoredTop sz="95433" autoAdjust="0"/>
  </p:normalViewPr>
  <p:slideViewPr>
    <p:cSldViewPr>
      <p:cViewPr>
        <p:scale>
          <a:sx n="99" d="100"/>
          <a:sy n="99" d="100"/>
        </p:scale>
        <p:origin x="1248" y="20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notesViewPr>
    <p:cSldViewPr>
      <p:cViewPr>
        <p:scale>
          <a:sx n="100" d="100"/>
          <a:sy n="100" d="100"/>
        </p:scale>
        <p:origin x="-2848" y="-72"/>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chrisobrien:Dropbox%20(Altenex):ClientSide:Strategic%20Partners:UNH-Sustainability%20Institute:Renewables_database_Select_09.2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Levine2931:Desktop:Renewables_database_Select_09.23.16-2_PCC%20Gross%20and%20Net%20Emission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Levine2931:Desktop:Renewables_database_Select_09.23.16-2_PCC%20Gross%20and%20Net%20Emission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v>Green Power</c:v>
          </c:tx>
          <c:invertIfNegative val="0"/>
          <c:dLbls>
            <c:dLbl>
              <c:idx val="0"/>
              <c:layout>
                <c:manualLayout>
                  <c:x val="0.0014124293785311"/>
                  <c:y val="-0.048818372703412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147-4DF9-B706-BE4DA4FAFA5A}"/>
                </c:ext>
                <c:ext xmlns:c15="http://schemas.microsoft.com/office/drawing/2012/chart" uri="{CE6537A1-D6FC-4f65-9D91-7224C49458BB}">
                  <c15:layout/>
                </c:ext>
              </c:extLst>
            </c:dLbl>
            <c:dLbl>
              <c:idx val="1"/>
              <c:layout>
                <c:manualLayout>
                  <c:x val="-0.00181814137639575"/>
                  <c:y val="-0.082894313210848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147-4DF9-B706-BE4DA4FAFA5A}"/>
                </c:ext>
                <c:ext xmlns:c15="http://schemas.microsoft.com/office/drawing/2012/chart" uri="{CE6537A1-D6FC-4f65-9D91-7224C49458BB}">
                  <c15:layout/>
                </c:ext>
              </c:extLst>
            </c:dLbl>
            <c:dLbl>
              <c:idx val="2"/>
              <c:layout>
                <c:manualLayout>
                  <c:x val="-0.00564971751412429"/>
                  <c:y val="-0.12422344706911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147-4DF9-B706-BE4DA4FAFA5A}"/>
                </c:ext>
                <c:ext xmlns:c15="http://schemas.microsoft.com/office/drawing/2012/chart" uri="{CE6537A1-D6FC-4f65-9D91-7224C49458BB}">
                  <c15:layout/>
                </c:ext>
              </c:extLst>
            </c:dLbl>
            <c:dLbl>
              <c:idx val="3"/>
              <c:layout>
                <c:manualLayout>
                  <c:x val="-0.00181814137639575"/>
                  <c:y val="-0.11462537182852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147-4DF9-B706-BE4DA4FAFA5A}"/>
                </c:ext>
                <c:ext xmlns:c15="http://schemas.microsoft.com/office/drawing/2012/chart" uri="{CE6537A1-D6FC-4f65-9D91-7224C49458BB}">
                  <c15:layout/>
                </c:ext>
              </c:extLst>
            </c:dLbl>
            <c:dLbl>
              <c:idx val="4"/>
              <c:layout>
                <c:manualLayout>
                  <c:x val="0.0"/>
                  <c:y val="-0.28701084864391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147-4DF9-B706-BE4DA4FAFA5A}"/>
                </c:ext>
                <c:ext xmlns:c15="http://schemas.microsoft.com/office/drawing/2012/chart" uri="{CE6537A1-D6FC-4f65-9D91-7224C49458BB}">
                  <c15:layout/>
                </c:ext>
              </c:extLst>
            </c:dLbl>
            <c:dLbl>
              <c:idx val="5"/>
              <c:layout>
                <c:manualLayout>
                  <c:x val="-0.00423728813559322"/>
                  <c:y val="-0.35464549431321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147-4DF9-B706-BE4DA4FAFA5A}"/>
                </c:ext>
                <c:ext xmlns:c15="http://schemas.microsoft.com/office/drawing/2012/chart" uri="{CE6537A1-D6FC-4f65-9D91-7224C49458BB}">
                  <c15:layout/>
                </c:ext>
              </c:extLst>
            </c:dLbl>
            <c:dLbl>
              <c:idx val="6"/>
              <c:layout>
                <c:manualLayout>
                  <c:x val="0.0"/>
                  <c:y val="-0.39341679790026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147-4DF9-B706-BE4DA4FAFA5A}"/>
                </c:ext>
                <c:ext xmlns:c15="http://schemas.microsoft.com/office/drawing/2012/chart" uri="{CE6537A1-D6FC-4f65-9D91-7224C49458BB}">
                  <c15:layout/>
                </c:ext>
              </c:extLst>
            </c:dLbl>
            <c:dLbl>
              <c:idx val="7"/>
              <c:layout>
                <c:manualLayout>
                  <c:x val="-0.00423728813559322"/>
                  <c:y val="-0.41592948381452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147-4DF9-B706-BE4DA4FAFA5A}"/>
                </c:ext>
                <c:ext xmlns:c15="http://schemas.microsoft.com/office/drawing/2012/chart" uri="{CE6537A1-D6FC-4f65-9D91-7224C49458BB}">
                  <c15:layout/>
                </c:ext>
              </c:extLst>
            </c:dLbl>
            <c:dLbl>
              <c:idx val="8"/>
              <c:layout>
                <c:manualLayout>
                  <c:x val="0.0"/>
                  <c:y val="-0.419147156605424"/>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147-4DF9-B706-BE4DA4FAFA5A}"/>
                </c:ext>
                <c:ext xmlns:c15="http://schemas.microsoft.com/office/drawing/2012/chart" uri="{CE6537A1-D6FC-4f65-9D91-7224C49458BB}">
                  <c15:layout/>
                </c:ext>
              </c:extLst>
            </c:dLbl>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Sum!$A$2:$A$10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Sum!$Y$2:$Y$10</c:f>
              <c:numCache>
                <c:formatCode>_-* #,##0_-;\-* #,##0_-;_-* "-"??_-;_-@_-</c:formatCode>
                <c:ptCount val="9"/>
                <c:pt idx="0">
                  <c:v>1.00025375E8</c:v>
                </c:pt>
                <c:pt idx="1">
                  <c:v>4.54839926E8</c:v>
                </c:pt>
                <c:pt idx="2">
                  <c:v>7.37281138E8</c:v>
                </c:pt>
                <c:pt idx="3">
                  <c:v>7.126455440786E8</c:v>
                </c:pt>
                <c:pt idx="4">
                  <c:v>1.932655230531E9</c:v>
                </c:pt>
                <c:pt idx="5">
                  <c:v>2.53522362610365E9</c:v>
                </c:pt>
                <c:pt idx="6">
                  <c:v>2.86591349087993E9</c:v>
                </c:pt>
                <c:pt idx="7">
                  <c:v>2.88514144149092E9</c:v>
                </c:pt>
                <c:pt idx="8">
                  <c:v>3.06280371564003E9</c:v>
                </c:pt>
              </c:numCache>
            </c:numRef>
          </c:val>
          <c:extLst xmlns:c16r2="http://schemas.microsoft.com/office/drawing/2015/06/chart">
            <c:ext xmlns:c16="http://schemas.microsoft.com/office/drawing/2014/chart" uri="{C3380CC4-5D6E-409C-BE32-E72D297353CC}">
              <c16:uniqueId val="{00000009-E147-4DF9-B706-BE4DA4FAFA5A}"/>
            </c:ext>
          </c:extLst>
        </c:ser>
        <c:dLbls>
          <c:showLegendKey val="0"/>
          <c:showVal val="0"/>
          <c:showCatName val="0"/>
          <c:showSerName val="0"/>
          <c:showPercent val="0"/>
          <c:showBubbleSize val="0"/>
        </c:dLbls>
        <c:gapWidth val="150"/>
        <c:overlap val="100"/>
        <c:axId val="-690207200"/>
        <c:axId val="-438908128"/>
      </c:barChart>
      <c:catAx>
        <c:axId val="-690207200"/>
        <c:scaling>
          <c:orientation val="minMax"/>
        </c:scaling>
        <c:delete val="0"/>
        <c:axPos val="b"/>
        <c:numFmt formatCode="General" sourceLinked="1"/>
        <c:majorTickMark val="out"/>
        <c:minorTickMark val="none"/>
        <c:tickLblPos val="nextTo"/>
        <c:crossAx val="-438908128"/>
        <c:crosses val="autoZero"/>
        <c:auto val="1"/>
        <c:lblAlgn val="ctr"/>
        <c:lblOffset val="100"/>
        <c:noMultiLvlLbl val="0"/>
      </c:catAx>
      <c:valAx>
        <c:axId val="-438908128"/>
        <c:scaling>
          <c:orientation val="minMax"/>
        </c:scaling>
        <c:delete val="0"/>
        <c:axPos val="l"/>
        <c:majorGridlines/>
        <c:title>
          <c:tx>
            <c:rich>
              <a:bodyPr rot="-5400000" vert="horz"/>
              <a:lstStyle/>
              <a:p>
                <a:pPr>
                  <a:defRPr/>
                </a:pPr>
                <a:r>
                  <a:rPr lang="en-US"/>
                  <a:t>kWh</a:t>
                </a:r>
              </a:p>
            </c:rich>
          </c:tx>
          <c:layout/>
          <c:overlay val="0"/>
        </c:title>
        <c:numFmt formatCode="_-* #,##0_-;\-* #,##0_-;_-* &quot;-&quot;??_-;_-@_-" sourceLinked="1"/>
        <c:majorTickMark val="out"/>
        <c:minorTickMark val="none"/>
        <c:tickLblPos val="nextTo"/>
        <c:crossAx val="-6902072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v>RECs</c:v>
          </c:tx>
          <c:invertIfNegative val="0"/>
          <c:dLbls>
            <c:dLbl>
              <c:idx val="0"/>
              <c:layout>
                <c:manualLayout>
                  <c:x val="0.0"/>
                  <c:y val="-0.023076923076923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0289855072463768"/>
                  <c:y val="-0.07179487179487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0579710144927536"/>
                  <c:y val="-0.128205128205128"/>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869565217391299"/>
                  <c:y val="-0.038461538461538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Sum!$AF$2:$AF$10</c:f>
              <c:numCache>
                <c:formatCode>_-* #,##0_-;\-* #,##0_-;_-* "-"??_-;_-@_-</c:formatCode>
                <c:ptCount val="9"/>
                <c:pt idx="0">
                  <c:v>1.00025375E8</c:v>
                </c:pt>
                <c:pt idx="1">
                  <c:v>4.54839926E8</c:v>
                </c:pt>
                <c:pt idx="2">
                  <c:v>7.37281138E8</c:v>
                </c:pt>
                <c:pt idx="3">
                  <c:v>7.126380845E8</c:v>
                </c:pt>
                <c:pt idx="4">
                  <c:v>1.916943215E9</c:v>
                </c:pt>
                <c:pt idx="5">
                  <c:v>2.4987656655E9</c:v>
                </c:pt>
                <c:pt idx="6">
                  <c:v>2.811425383E9</c:v>
                </c:pt>
                <c:pt idx="7">
                  <c:v>2.6826247808516E9</c:v>
                </c:pt>
                <c:pt idx="8">
                  <c:v>2.42419637402317E9</c:v>
                </c:pt>
              </c:numCache>
            </c:numRef>
          </c:val>
          <c:extLst xmlns:c16r2="http://schemas.microsoft.com/office/drawing/2015/06/chart">
            <c:ext xmlns:c16="http://schemas.microsoft.com/office/drawing/2014/chart" uri="{C3380CC4-5D6E-409C-BE32-E72D297353CC}">
              <c16:uniqueId val="{00000000-0406-4C01-A32B-2A8E09C35038}"/>
            </c:ext>
          </c:extLst>
        </c:ser>
        <c:ser>
          <c:idx val="1"/>
          <c:order val="1"/>
          <c:tx>
            <c:v>Onsite</c:v>
          </c:tx>
          <c:invertIfNegative val="0"/>
          <c:dLbls>
            <c:dLbl>
              <c:idx val="0"/>
              <c:delete val="1"/>
              <c:extLst xmlns:c16r2="http://schemas.microsoft.com/office/drawing/2015/06/chart">
                <c:ext xmlns:c16="http://schemas.microsoft.com/office/drawing/2014/chart" uri="{C3380CC4-5D6E-409C-BE32-E72D297353CC}">
                  <c16:uniqueId val="{00000001-0406-4C01-A32B-2A8E09C3503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0406-4C01-A32B-2A8E09C3503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0406-4C01-A32B-2A8E09C35038}"/>
                </c:ext>
                <c:ext xmlns:c15="http://schemas.microsoft.com/office/drawing/2012/chart" uri="{CE6537A1-D6FC-4f65-9D91-7224C49458BB}"/>
              </c:extLst>
            </c:dLbl>
            <c:dLbl>
              <c:idx val="3"/>
              <c:layout>
                <c:manualLayout>
                  <c:x val="-0.00143660846741983"/>
                  <c:y val="-0.034017161316373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406-4C01-A32B-2A8E09C35038}"/>
                </c:ext>
                <c:ext xmlns:c15="http://schemas.microsoft.com/office/drawing/2012/chart" uri="{CE6537A1-D6FC-4f65-9D91-7224C49458BB}">
                  <c15:layout/>
                </c:ext>
              </c:extLst>
            </c:dLbl>
            <c:dLbl>
              <c:idx val="4"/>
              <c:layout>
                <c:manualLayout>
                  <c:x val="-0.00292399863060596"/>
                  <c:y val="-0.019145366444579"/>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406-4C01-A32B-2A8E09C35038}"/>
                </c:ext>
                <c:ext xmlns:c15="http://schemas.microsoft.com/office/drawing/2012/chart" uri="{CE6537A1-D6FC-4f65-9D91-7224C49458BB}">
                  <c15:layout/>
                </c:ext>
              </c:extLst>
            </c:dLbl>
            <c:dLbl>
              <c:idx val="5"/>
              <c:layout>
                <c:manualLayout>
                  <c:x val="0.0"/>
                  <c:y val="0.0222222222222223"/>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406-4C01-A32B-2A8E09C35038}"/>
                </c:ext>
                <c:ext xmlns:c15="http://schemas.microsoft.com/office/drawing/2012/chart" uri="{CE6537A1-D6FC-4f65-9D91-7224C49458BB}">
                  <c15:layout/>
                </c:ext>
              </c:extLst>
            </c:dLbl>
            <c:dLbl>
              <c:idx val="6"/>
              <c:layout>
                <c:manualLayout>
                  <c:x val="-0.0043859649122807"/>
                  <c:y val="0.0155555555555556"/>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406-4C01-A32B-2A8E09C35038}"/>
                </c:ex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Sum!$AO$2:$AO$10</c:f>
              <c:numCache>
                <c:formatCode>_-* #,##0_-;\-* #,##0_-;_-* "-"??_-;_-@_-</c:formatCode>
                <c:ptCount val="9"/>
                <c:pt idx="0">
                  <c:v>0.0</c:v>
                </c:pt>
                <c:pt idx="1">
                  <c:v>0.0</c:v>
                </c:pt>
                <c:pt idx="2">
                  <c:v>0.0</c:v>
                </c:pt>
                <c:pt idx="3">
                  <c:v>7459.5786</c:v>
                </c:pt>
                <c:pt idx="4">
                  <c:v>1.5712015531E7</c:v>
                </c:pt>
                <c:pt idx="5">
                  <c:v>2.6377193736176E7</c:v>
                </c:pt>
                <c:pt idx="6">
                  <c:v>4.44073410124563E7</c:v>
                </c:pt>
                <c:pt idx="7">
                  <c:v>9.04530099579815E7</c:v>
                </c:pt>
                <c:pt idx="8">
                  <c:v>1.79351376713873E8</c:v>
                </c:pt>
              </c:numCache>
            </c:numRef>
          </c:val>
          <c:extLst xmlns:c16r2="http://schemas.microsoft.com/office/drawing/2015/06/chart">
            <c:ext xmlns:c16="http://schemas.microsoft.com/office/drawing/2014/chart" uri="{C3380CC4-5D6E-409C-BE32-E72D297353CC}">
              <c16:uniqueId val="{00000008-0406-4C01-A32B-2A8E09C35038}"/>
            </c:ext>
          </c:extLst>
        </c:ser>
        <c:ser>
          <c:idx val="2"/>
          <c:order val="2"/>
          <c:tx>
            <c:v>Offsite</c:v>
          </c:tx>
          <c:invertIfNegative val="0"/>
          <c:dLbls>
            <c:dLbl>
              <c:idx val="0"/>
              <c:delete val="1"/>
              <c:extLst xmlns:c16r2="http://schemas.microsoft.com/office/drawing/2015/06/chart">
                <c:ext xmlns:c16="http://schemas.microsoft.com/office/drawing/2014/chart" uri="{C3380CC4-5D6E-409C-BE32-E72D297353CC}">
                  <c16:uniqueId val="{00000009-0406-4C01-A32B-2A8E09C3503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A-0406-4C01-A32B-2A8E09C3503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B-0406-4C01-A32B-2A8E09C3503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C-0406-4C01-A32B-2A8E09C3503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D-0406-4C01-A32B-2A8E09C35038}"/>
                </c:ext>
                <c:ext xmlns:c15="http://schemas.microsoft.com/office/drawing/2012/chart" uri="{CE6537A1-D6FC-4f65-9D91-7224C49458BB}"/>
              </c:extLst>
            </c:dLbl>
            <c:dLbl>
              <c:idx val="5"/>
              <c:layout>
                <c:manualLayout>
                  <c:x val="0.0"/>
                  <c:y val="-0.024650568678915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406-4C01-A32B-2A8E09C35038}"/>
                </c:ext>
                <c:ext xmlns:c15="http://schemas.microsoft.com/office/drawing/2012/chart" uri="{CE6537A1-D6FC-4f65-9D91-7224C49458BB}">
                  <c15:layout/>
                </c:ext>
              </c:extLst>
            </c:dLbl>
            <c:dLbl>
              <c:idx val="6"/>
              <c:layout>
                <c:manualLayout>
                  <c:x val="-0.0043859649122807"/>
                  <c:y val="-0.0179839020122485"/>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406-4C01-A32B-2A8E09C35038}"/>
                </c:ext>
                <c:ext xmlns:c15="http://schemas.microsoft.com/office/drawing/2012/chart" uri="{CE6537A1-D6FC-4f65-9D91-7224C49458BB}">
                  <c15:layout/>
                </c:ext>
              </c:extLst>
            </c:dLbl>
            <c:dLbl>
              <c:idx val="7"/>
              <c:layout>
                <c:manualLayout>
                  <c:x val="-0.00438596491228081"/>
                  <c:y val="-0.0268670166229221"/>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406-4C01-A32B-2A8E09C35038}"/>
                </c:ext>
                <c:ext xmlns:c15="http://schemas.microsoft.com/office/drawing/2012/chart" uri="{CE6537A1-D6FC-4f65-9D91-7224C49458BB}">
                  <c15:layout/>
                </c:ext>
              </c:extLst>
            </c:dLbl>
            <c:dLbl>
              <c:idx val="8"/>
              <c:layout>
                <c:manualLayout>
                  <c:x val="0.00869565217391304"/>
                  <c:y val="-0.080654552796285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Sum!$AW$2:$AW$10</c:f>
              <c:numCache>
                <c:formatCode>_-* #,##0_-;\-* #,##0_-;_-* "-"??_-;_-@_-</c:formatCode>
                <c:ptCount val="9"/>
                <c:pt idx="0">
                  <c:v>0.0</c:v>
                </c:pt>
                <c:pt idx="1">
                  <c:v>0.0</c:v>
                </c:pt>
                <c:pt idx="2">
                  <c:v>0.0</c:v>
                </c:pt>
                <c:pt idx="3">
                  <c:v>0.0</c:v>
                </c:pt>
                <c:pt idx="4">
                  <c:v>0.0</c:v>
                </c:pt>
                <c:pt idx="5">
                  <c:v>1.0080766867479E7</c:v>
                </c:pt>
                <c:pt idx="6">
                  <c:v>1.0080766867479E7</c:v>
                </c:pt>
                <c:pt idx="7">
                  <c:v>1.1206365068134E8</c:v>
                </c:pt>
                <c:pt idx="8">
                  <c:v>4.59255964902981E8</c:v>
                </c:pt>
              </c:numCache>
            </c:numRef>
          </c:val>
          <c:extLst xmlns:c16r2="http://schemas.microsoft.com/office/drawing/2015/06/chart">
            <c:ext xmlns:c16="http://schemas.microsoft.com/office/drawing/2014/chart" uri="{C3380CC4-5D6E-409C-BE32-E72D297353CC}">
              <c16:uniqueId val="{00000011-0406-4C01-A32B-2A8E09C35038}"/>
            </c:ext>
          </c:extLst>
        </c:ser>
        <c:dLbls>
          <c:showLegendKey val="0"/>
          <c:showVal val="0"/>
          <c:showCatName val="0"/>
          <c:showSerName val="0"/>
          <c:showPercent val="0"/>
          <c:showBubbleSize val="0"/>
        </c:dLbls>
        <c:gapWidth val="150"/>
        <c:overlap val="100"/>
        <c:axId val="-477927184"/>
        <c:axId val="-477794432"/>
      </c:barChart>
      <c:catAx>
        <c:axId val="-477927184"/>
        <c:scaling>
          <c:orientation val="minMax"/>
        </c:scaling>
        <c:delete val="0"/>
        <c:axPos val="b"/>
        <c:numFmt formatCode="General" sourceLinked="1"/>
        <c:majorTickMark val="out"/>
        <c:minorTickMark val="none"/>
        <c:tickLblPos val="nextTo"/>
        <c:crossAx val="-477794432"/>
        <c:crosses val="autoZero"/>
        <c:auto val="1"/>
        <c:lblAlgn val="ctr"/>
        <c:lblOffset val="100"/>
        <c:noMultiLvlLbl val="0"/>
      </c:catAx>
      <c:valAx>
        <c:axId val="-477794432"/>
        <c:scaling>
          <c:orientation val="minMax"/>
        </c:scaling>
        <c:delete val="0"/>
        <c:axPos val="l"/>
        <c:majorGridlines/>
        <c:title>
          <c:tx>
            <c:rich>
              <a:bodyPr rot="-5400000" vert="horz"/>
              <a:lstStyle/>
              <a:p>
                <a:pPr>
                  <a:defRPr/>
                </a:pPr>
                <a:r>
                  <a:rPr lang="en-US"/>
                  <a:t>kWh</a:t>
                </a:r>
              </a:p>
            </c:rich>
          </c:tx>
          <c:layout/>
          <c:overlay val="0"/>
        </c:title>
        <c:numFmt formatCode="_-* #,##0_-;\-* #,##0_-;_-* &quot;-&quot;??_-;_-@_-" sourceLinked="1"/>
        <c:majorTickMark val="out"/>
        <c:minorTickMark val="none"/>
        <c:tickLblPos val="nextTo"/>
        <c:crossAx val="-4779271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Average kWh Per Reporter</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Sum!$A$15:$A$23</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Sum!$B$15:$B$23</c:f>
              <c:numCache>
                <c:formatCode>_-* #,##0_-;\-* #,##0_-;_-* "-"??_-;_-@_-</c:formatCode>
                <c:ptCount val="9"/>
                <c:pt idx="0">
                  <c:v>4.54660795454545E6</c:v>
                </c:pt>
                <c:pt idx="1">
                  <c:v>8.26981683636364E6</c:v>
                </c:pt>
                <c:pt idx="2">
                  <c:v>8.9912333902439E6</c:v>
                </c:pt>
                <c:pt idx="3">
                  <c:v>7.42339108415208E6</c:v>
                </c:pt>
                <c:pt idx="4">
                  <c:v>1.17844831129939E7</c:v>
                </c:pt>
                <c:pt idx="5">
                  <c:v>1.44046796937708E7</c:v>
                </c:pt>
                <c:pt idx="6">
                  <c:v>1.42582760740295E7</c:v>
                </c:pt>
                <c:pt idx="7">
                  <c:v>1.34192625185624E7</c:v>
                </c:pt>
                <c:pt idx="8">
                  <c:v>1.27616821485001E7</c:v>
                </c:pt>
              </c:numCache>
            </c:numRef>
          </c:val>
          <c:extLst xmlns:c16r2="http://schemas.microsoft.com/office/drawing/2015/06/chart">
            <c:ext xmlns:c16="http://schemas.microsoft.com/office/drawing/2014/chart" uri="{C3380CC4-5D6E-409C-BE32-E72D297353CC}">
              <c16:uniqueId val="{00000000-D29A-43F3-AC4E-B001D342925F}"/>
            </c:ext>
          </c:extLst>
        </c:ser>
        <c:dLbls>
          <c:showLegendKey val="0"/>
          <c:showVal val="0"/>
          <c:showCatName val="0"/>
          <c:showSerName val="0"/>
          <c:showPercent val="0"/>
          <c:showBubbleSize val="0"/>
        </c:dLbls>
        <c:gapWidth val="150"/>
        <c:axId val="-477916672"/>
        <c:axId val="-477914624"/>
      </c:barChart>
      <c:catAx>
        <c:axId val="-477916672"/>
        <c:scaling>
          <c:orientation val="minMax"/>
        </c:scaling>
        <c:delete val="0"/>
        <c:axPos val="b"/>
        <c:numFmt formatCode="General" sourceLinked="1"/>
        <c:majorTickMark val="out"/>
        <c:minorTickMark val="none"/>
        <c:tickLblPos val="nextTo"/>
        <c:crossAx val="-477914624"/>
        <c:crosses val="autoZero"/>
        <c:auto val="1"/>
        <c:lblAlgn val="ctr"/>
        <c:lblOffset val="100"/>
        <c:noMultiLvlLbl val="0"/>
      </c:catAx>
      <c:valAx>
        <c:axId val="-477914624"/>
        <c:scaling>
          <c:orientation val="minMax"/>
        </c:scaling>
        <c:delete val="0"/>
        <c:axPos val="l"/>
        <c:majorGridlines/>
        <c:title>
          <c:tx>
            <c:rich>
              <a:bodyPr rot="-5400000" vert="horz"/>
              <a:lstStyle/>
              <a:p>
                <a:pPr>
                  <a:defRPr/>
                </a:pPr>
                <a:r>
                  <a:rPr lang="en-US"/>
                  <a:t>kWh</a:t>
                </a:r>
              </a:p>
            </c:rich>
          </c:tx>
          <c:layout/>
          <c:overlay val="0"/>
        </c:title>
        <c:numFmt formatCode="_-* #,##0_-;\-* #,##0_-;_-* &quot;-&quot;??_-;_-@_-" sourceLinked="1"/>
        <c:majorTickMark val="out"/>
        <c:minorTickMark val="none"/>
        <c:tickLblPos val="nextTo"/>
        <c:crossAx val="-47791667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v>RECs</c:v>
          </c:tx>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Sum!$A$15:$A$23</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Sum!$D$15:$D$23</c:f>
              <c:numCache>
                <c:formatCode>_-* #,##0_-;\-* #,##0_-;_-* "-"??_-;_-@_-</c:formatCode>
                <c:ptCount val="9"/>
                <c:pt idx="0">
                  <c:v>4.54660795454545E6</c:v>
                </c:pt>
                <c:pt idx="1">
                  <c:v>8.26981683636364E6</c:v>
                </c:pt>
                <c:pt idx="2">
                  <c:v>9.10223627160494E6</c:v>
                </c:pt>
                <c:pt idx="3">
                  <c:v>7.58125621808511E6</c:v>
                </c:pt>
                <c:pt idx="4">
                  <c:v>1.20562466352201E7</c:v>
                </c:pt>
                <c:pt idx="5">
                  <c:v>1.51440343363636E7</c:v>
                </c:pt>
                <c:pt idx="6">
                  <c:v>1.52794857771739E7</c:v>
                </c:pt>
                <c:pt idx="7">
                  <c:v>1.54173837979977E7</c:v>
                </c:pt>
                <c:pt idx="8">
                  <c:v>1.32469747214381E7</c:v>
                </c:pt>
              </c:numCache>
            </c:numRef>
          </c:val>
          <c:smooth val="0"/>
          <c:extLst xmlns:c16r2="http://schemas.microsoft.com/office/drawing/2015/06/chart">
            <c:ext xmlns:c16="http://schemas.microsoft.com/office/drawing/2014/chart" uri="{C3380CC4-5D6E-409C-BE32-E72D297353CC}">
              <c16:uniqueId val="{00000000-E7F0-4084-AFFF-C16CE0289D34}"/>
            </c:ext>
          </c:extLst>
        </c:ser>
        <c:ser>
          <c:idx val="1"/>
          <c:order val="1"/>
          <c:tx>
            <c:v>Onsite</c:v>
          </c:tx>
          <c:dLbls>
            <c:dLbl>
              <c:idx val="0"/>
              <c:delete val="1"/>
              <c:extLst xmlns:c16r2="http://schemas.microsoft.com/office/drawing/2015/06/chart">
                <c:ext xmlns:c16="http://schemas.microsoft.com/office/drawing/2014/chart" uri="{C3380CC4-5D6E-409C-BE32-E72D297353CC}">
                  <c16:uniqueId val="{00000001-E7F0-4084-AFFF-C16CE0289D3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E7F0-4084-AFFF-C16CE0289D34}"/>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E7F0-4084-AFFF-C16CE0289D34}"/>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Sum!$A$15:$A$23</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Sum!$E$15:$E$23</c:f>
              <c:numCache>
                <c:formatCode>_-* #,##0_-;\-* #,##0_-;_-* "-"??_-;_-@_-</c:formatCode>
                <c:ptCount val="9"/>
                <c:pt idx="0">
                  <c:v>0.0</c:v>
                </c:pt>
                <c:pt idx="1">
                  <c:v>0.0</c:v>
                </c:pt>
                <c:pt idx="2">
                  <c:v>0.0</c:v>
                </c:pt>
                <c:pt idx="3">
                  <c:v>3729.789299999999</c:v>
                </c:pt>
                <c:pt idx="4">
                  <c:v>581926.5011481482</c:v>
                </c:pt>
                <c:pt idx="5">
                  <c:v>573417.2551342609</c:v>
                </c:pt>
                <c:pt idx="6">
                  <c:v>807406.2002264777</c:v>
                </c:pt>
                <c:pt idx="7">
                  <c:v>993989.1204173793</c:v>
                </c:pt>
                <c:pt idx="8">
                  <c:v>1.47009325175306E6</c:v>
                </c:pt>
              </c:numCache>
            </c:numRef>
          </c:val>
          <c:smooth val="0"/>
          <c:extLst xmlns:c16r2="http://schemas.microsoft.com/office/drawing/2015/06/chart">
            <c:ext xmlns:c16="http://schemas.microsoft.com/office/drawing/2014/chart" uri="{C3380CC4-5D6E-409C-BE32-E72D297353CC}">
              <c16:uniqueId val="{00000004-E7F0-4084-AFFF-C16CE0289D34}"/>
            </c:ext>
          </c:extLst>
        </c:ser>
        <c:ser>
          <c:idx val="2"/>
          <c:order val="2"/>
          <c:tx>
            <c:v>Offsite</c:v>
          </c:tx>
          <c:dLbls>
            <c:dLbl>
              <c:idx val="0"/>
              <c:delete val="1"/>
              <c:extLst xmlns:c16r2="http://schemas.microsoft.com/office/drawing/2015/06/chart">
                <c:ext xmlns:c16="http://schemas.microsoft.com/office/drawing/2014/chart" uri="{C3380CC4-5D6E-409C-BE32-E72D297353CC}">
                  <c16:uniqueId val="{00000005-E7F0-4084-AFFF-C16CE0289D34}"/>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6-E7F0-4084-AFFF-C16CE0289D34}"/>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7-E7F0-4084-AFFF-C16CE0289D3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8-E7F0-4084-AFFF-C16CE0289D3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E7F0-4084-AFFF-C16CE0289D34}"/>
                </c:ext>
                <c:ext xmlns:c15="http://schemas.microsoft.com/office/drawing/2012/chart" uri="{CE6537A1-D6FC-4f65-9D91-7224C49458BB}"/>
              </c:extLst>
            </c:dLbl>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Sum!$A$15:$A$23</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Sum!$F$15:$F$23</c:f>
              <c:numCache>
                <c:formatCode>_-* #,##0_-;\-* #,##0_-;_-* "-"??_-;_-@_-</c:formatCode>
                <c:ptCount val="9"/>
                <c:pt idx="0">
                  <c:v>0.0</c:v>
                </c:pt>
                <c:pt idx="1">
                  <c:v>0.0</c:v>
                </c:pt>
                <c:pt idx="2">
                  <c:v>0.0</c:v>
                </c:pt>
                <c:pt idx="3">
                  <c:v>0.0</c:v>
                </c:pt>
                <c:pt idx="4">
                  <c:v>0.0</c:v>
                </c:pt>
                <c:pt idx="5">
                  <c:v>1.0080766867479E7</c:v>
                </c:pt>
                <c:pt idx="6">
                  <c:v>1.0080766867479E7</c:v>
                </c:pt>
                <c:pt idx="7">
                  <c:v>3.7354550227113E7</c:v>
                </c:pt>
                <c:pt idx="8">
                  <c:v>3.28039974930701E7</c:v>
                </c:pt>
              </c:numCache>
            </c:numRef>
          </c:val>
          <c:smooth val="0"/>
          <c:extLst xmlns:c16r2="http://schemas.microsoft.com/office/drawing/2015/06/chart">
            <c:ext xmlns:c16="http://schemas.microsoft.com/office/drawing/2014/chart" uri="{C3380CC4-5D6E-409C-BE32-E72D297353CC}">
              <c16:uniqueId val="{0000000A-E7F0-4084-AFFF-C16CE0289D34}"/>
            </c:ext>
          </c:extLst>
        </c:ser>
        <c:dLbls>
          <c:showLegendKey val="0"/>
          <c:showVal val="0"/>
          <c:showCatName val="0"/>
          <c:showSerName val="0"/>
          <c:showPercent val="0"/>
          <c:showBubbleSize val="0"/>
        </c:dLbls>
        <c:marker val="1"/>
        <c:smooth val="0"/>
        <c:axId val="-718775152"/>
        <c:axId val="-718772832"/>
      </c:lineChart>
      <c:catAx>
        <c:axId val="-718775152"/>
        <c:scaling>
          <c:orientation val="minMax"/>
        </c:scaling>
        <c:delete val="0"/>
        <c:axPos val="b"/>
        <c:numFmt formatCode="General" sourceLinked="1"/>
        <c:majorTickMark val="out"/>
        <c:minorTickMark val="none"/>
        <c:tickLblPos val="nextTo"/>
        <c:crossAx val="-718772832"/>
        <c:crosses val="autoZero"/>
        <c:auto val="1"/>
        <c:lblAlgn val="ctr"/>
        <c:lblOffset val="100"/>
        <c:noMultiLvlLbl val="0"/>
      </c:catAx>
      <c:valAx>
        <c:axId val="-718772832"/>
        <c:scaling>
          <c:orientation val="minMax"/>
        </c:scaling>
        <c:delete val="0"/>
        <c:axPos val="l"/>
        <c:majorGridlines/>
        <c:title>
          <c:tx>
            <c:rich>
              <a:bodyPr rot="-5400000" vert="horz"/>
              <a:lstStyle/>
              <a:p>
                <a:pPr>
                  <a:defRPr/>
                </a:pPr>
                <a:r>
                  <a:rPr lang="en-US"/>
                  <a:t>kWh</a:t>
                </a:r>
              </a:p>
            </c:rich>
          </c:tx>
          <c:layout/>
          <c:overlay val="0"/>
        </c:title>
        <c:numFmt formatCode="_-* #,##0_-;\-* #,##0_-;_-* &quot;-&quot;??_-;_-@_-" sourceLinked="1"/>
        <c:majorTickMark val="out"/>
        <c:minorTickMark val="none"/>
        <c:tickLblPos val="nextTo"/>
        <c:crossAx val="-718775152"/>
        <c:crosses val="autoZero"/>
        <c:crossBetween val="between"/>
      </c:valAx>
    </c:plotArea>
    <c:legend>
      <c:legendPos val="r"/>
      <c:layout/>
      <c:overlay val="0"/>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All Green Power Reporters</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 R'!$A$2:$A$10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 R'!$W$2:$W$10</c:f>
              <c:numCache>
                <c:formatCode>General</c:formatCode>
                <c:ptCount val="9"/>
                <c:pt idx="0">
                  <c:v>22.0</c:v>
                </c:pt>
                <c:pt idx="1">
                  <c:v>55.0</c:v>
                </c:pt>
                <c:pt idx="2">
                  <c:v>82.0</c:v>
                </c:pt>
                <c:pt idx="3">
                  <c:v>96.0</c:v>
                </c:pt>
                <c:pt idx="4">
                  <c:v>164.0</c:v>
                </c:pt>
                <c:pt idx="5">
                  <c:v>176.0</c:v>
                </c:pt>
                <c:pt idx="6">
                  <c:v>201.0</c:v>
                </c:pt>
                <c:pt idx="7">
                  <c:v>215.0</c:v>
                </c:pt>
                <c:pt idx="8">
                  <c:v>240.0</c:v>
                </c:pt>
              </c:numCache>
            </c:numRef>
          </c:val>
          <c:extLst xmlns:c16r2="http://schemas.microsoft.com/office/drawing/2015/06/chart">
            <c:ext xmlns:c16="http://schemas.microsoft.com/office/drawing/2014/chart" uri="{C3380CC4-5D6E-409C-BE32-E72D297353CC}">
              <c16:uniqueId val="{00000000-CA59-45CA-9C2E-AA9894A38BE8}"/>
            </c:ext>
          </c:extLst>
        </c:ser>
        <c:dLbls>
          <c:showLegendKey val="0"/>
          <c:showVal val="0"/>
          <c:showCatName val="0"/>
          <c:showSerName val="0"/>
          <c:showPercent val="0"/>
          <c:showBubbleSize val="0"/>
        </c:dLbls>
        <c:gapWidth val="150"/>
        <c:axId val="-718740112"/>
        <c:axId val="-718738064"/>
      </c:barChart>
      <c:catAx>
        <c:axId val="-718740112"/>
        <c:scaling>
          <c:orientation val="minMax"/>
        </c:scaling>
        <c:delete val="0"/>
        <c:axPos val="b"/>
        <c:numFmt formatCode="General" sourceLinked="1"/>
        <c:majorTickMark val="out"/>
        <c:minorTickMark val="none"/>
        <c:tickLblPos val="nextTo"/>
        <c:crossAx val="-718738064"/>
        <c:crosses val="autoZero"/>
        <c:auto val="1"/>
        <c:lblAlgn val="ctr"/>
        <c:lblOffset val="100"/>
        <c:noMultiLvlLbl val="0"/>
      </c:catAx>
      <c:valAx>
        <c:axId val="-718738064"/>
        <c:scaling>
          <c:orientation val="minMax"/>
        </c:scaling>
        <c:delete val="0"/>
        <c:axPos val="l"/>
        <c:majorGridlines/>
        <c:title>
          <c:tx>
            <c:rich>
              <a:bodyPr rot="-5400000" vert="horz"/>
              <a:lstStyle/>
              <a:p>
                <a:pPr>
                  <a:defRPr/>
                </a:pPr>
                <a:r>
                  <a:rPr lang="en-US"/>
                  <a:t># of Campuses</a:t>
                </a:r>
              </a:p>
            </c:rich>
          </c:tx>
          <c:layout/>
          <c:overlay val="0"/>
        </c:title>
        <c:numFmt formatCode="General" sourceLinked="1"/>
        <c:majorTickMark val="out"/>
        <c:minorTickMark val="none"/>
        <c:tickLblPos val="nextTo"/>
        <c:crossAx val="-71874011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RECs</c:v>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 R'!$A$2:$A$10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 R'!$AD$2:$AD$10</c:f>
              <c:numCache>
                <c:formatCode>General</c:formatCode>
                <c:ptCount val="9"/>
                <c:pt idx="0">
                  <c:v>22.0</c:v>
                </c:pt>
                <c:pt idx="1">
                  <c:v>55.0</c:v>
                </c:pt>
                <c:pt idx="2">
                  <c:v>81.0</c:v>
                </c:pt>
                <c:pt idx="3">
                  <c:v>94.0</c:v>
                </c:pt>
                <c:pt idx="4">
                  <c:v>159.0</c:v>
                </c:pt>
                <c:pt idx="5">
                  <c:v>165.0</c:v>
                </c:pt>
                <c:pt idx="6">
                  <c:v>184.0</c:v>
                </c:pt>
                <c:pt idx="7">
                  <c:v>174.0</c:v>
                </c:pt>
                <c:pt idx="8">
                  <c:v>183.0</c:v>
                </c:pt>
              </c:numCache>
            </c:numRef>
          </c:val>
          <c:extLst xmlns:c16r2="http://schemas.microsoft.com/office/drawing/2015/06/chart">
            <c:ext xmlns:c16="http://schemas.microsoft.com/office/drawing/2014/chart" uri="{C3380CC4-5D6E-409C-BE32-E72D297353CC}">
              <c16:uniqueId val="{00000000-337F-47A0-A704-29D02B12A8E6}"/>
            </c:ext>
          </c:extLst>
        </c:ser>
        <c:ser>
          <c:idx val="1"/>
          <c:order val="1"/>
          <c:tx>
            <c:v>Onsite</c:v>
          </c:tx>
          <c:invertIfNegative val="0"/>
          <c:dLbls>
            <c:dLbl>
              <c:idx val="0"/>
              <c:delete val="1"/>
              <c:extLst xmlns:c16r2="http://schemas.microsoft.com/office/drawing/2015/06/chart">
                <c:ext xmlns:c16="http://schemas.microsoft.com/office/drawing/2014/chart" uri="{C3380CC4-5D6E-409C-BE32-E72D297353CC}">
                  <c16:uniqueId val="{00000001-337F-47A0-A704-29D02B12A8E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2-337F-47A0-A704-29D02B12A8E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337F-47A0-A704-29D02B12A8E6}"/>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 R'!$A$2:$A$10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 R'!$AM$2:$AM$10</c:f>
              <c:numCache>
                <c:formatCode>General</c:formatCode>
                <c:ptCount val="9"/>
                <c:pt idx="0">
                  <c:v>0.0</c:v>
                </c:pt>
                <c:pt idx="1">
                  <c:v>0.0</c:v>
                </c:pt>
                <c:pt idx="2">
                  <c:v>0.0</c:v>
                </c:pt>
                <c:pt idx="3">
                  <c:v>2.0</c:v>
                </c:pt>
                <c:pt idx="4">
                  <c:v>27.0</c:v>
                </c:pt>
                <c:pt idx="5">
                  <c:v>46.0</c:v>
                </c:pt>
                <c:pt idx="6">
                  <c:v>55.0</c:v>
                </c:pt>
                <c:pt idx="7">
                  <c:v>91.0</c:v>
                </c:pt>
                <c:pt idx="8">
                  <c:v>122.0</c:v>
                </c:pt>
              </c:numCache>
            </c:numRef>
          </c:val>
          <c:extLst xmlns:c16r2="http://schemas.microsoft.com/office/drawing/2015/06/chart">
            <c:ext xmlns:c16="http://schemas.microsoft.com/office/drawing/2014/chart" uri="{C3380CC4-5D6E-409C-BE32-E72D297353CC}">
              <c16:uniqueId val="{00000004-337F-47A0-A704-29D02B12A8E6}"/>
            </c:ext>
          </c:extLst>
        </c:ser>
        <c:ser>
          <c:idx val="2"/>
          <c:order val="2"/>
          <c:tx>
            <c:v>Offsite</c:v>
          </c:tx>
          <c:invertIfNegative val="0"/>
          <c:dLbls>
            <c:dLbl>
              <c:idx val="0"/>
              <c:delete val="1"/>
              <c:extLst xmlns:c16r2="http://schemas.microsoft.com/office/drawing/2015/06/chart">
                <c:ext xmlns:c16="http://schemas.microsoft.com/office/drawing/2014/chart" uri="{C3380CC4-5D6E-409C-BE32-E72D297353CC}">
                  <c16:uniqueId val="{00000005-337F-47A0-A704-29D02B12A8E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6-337F-47A0-A704-29D02B12A8E6}"/>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7-337F-47A0-A704-29D02B12A8E6}"/>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8-337F-47A0-A704-29D02B12A8E6}"/>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337F-47A0-A704-29D02B12A8E6}"/>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'Sum R'!$A$2:$A$10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'Sum R'!$AU$2:$AU$10</c:f>
              <c:numCache>
                <c:formatCode>General</c:formatCode>
                <c:ptCount val="9"/>
                <c:pt idx="0">
                  <c:v>0.0</c:v>
                </c:pt>
                <c:pt idx="1">
                  <c:v>0.0</c:v>
                </c:pt>
                <c:pt idx="2">
                  <c:v>0.0</c:v>
                </c:pt>
                <c:pt idx="3">
                  <c:v>0.0</c:v>
                </c:pt>
                <c:pt idx="4">
                  <c:v>0.0</c:v>
                </c:pt>
                <c:pt idx="5">
                  <c:v>1.0</c:v>
                </c:pt>
                <c:pt idx="6">
                  <c:v>1.0</c:v>
                </c:pt>
                <c:pt idx="7">
                  <c:v>3.0</c:v>
                </c:pt>
                <c:pt idx="8">
                  <c:v>14.0</c:v>
                </c:pt>
              </c:numCache>
            </c:numRef>
          </c:val>
          <c:extLst xmlns:c16r2="http://schemas.microsoft.com/office/drawing/2015/06/chart">
            <c:ext xmlns:c16="http://schemas.microsoft.com/office/drawing/2014/chart" uri="{C3380CC4-5D6E-409C-BE32-E72D297353CC}">
              <c16:uniqueId val="{0000000A-337F-47A0-A704-29D02B12A8E6}"/>
            </c:ext>
          </c:extLst>
        </c:ser>
        <c:dLbls>
          <c:showLegendKey val="0"/>
          <c:showVal val="0"/>
          <c:showCatName val="0"/>
          <c:showSerName val="0"/>
          <c:showPercent val="0"/>
          <c:showBubbleSize val="0"/>
        </c:dLbls>
        <c:gapWidth val="150"/>
        <c:axId val="-502379056"/>
        <c:axId val="-498426112"/>
      </c:barChart>
      <c:catAx>
        <c:axId val="-502379056"/>
        <c:scaling>
          <c:orientation val="minMax"/>
        </c:scaling>
        <c:delete val="0"/>
        <c:axPos val="b"/>
        <c:numFmt formatCode="General" sourceLinked="1"/>
        <c:majorTickMark val="out"/>
        <c:minorTickMark val="none"/>
        <c:tickLblPos val="nextTo"/>
        <c:crossAx val="-498426112"/>
        <c:crosses val="autoZero"/>
        <c:auto val="1"/>
        <c:lblAlgn val="ctr"/>
        <c:lblOffset val="100"/>
        <c:noMultiLvlLbl val="0"/>
      </c:catAx>
      <c:valAx>
        <c:axId val="-498426112"/>
        <c:scaling>
          <c:orientation val="minMax"/>
        </c:scaling>
        <c:delete val="0"/>
        <c:axPos val="l"/>
        <c:majorGridlines/>
        <c:title>
          <c:tx>
            <c:rich>
              <a:bodyPr rot="-5400000" vert="horz"/>
              <a:lstStyle/>
              <a:p>
                <a:pPr>
                  <a:defRPr/>
                </a:pPr>
                <a:r>
                  <a:rPr lang="en-US" dirty="0"/>
                  <a:t># of Campuses</a:t>
                </a:r>
              </a:p>
            </c:rich>
          </c:tx>
          <c:layout/>
          <c:overlay val="0"/>
        </c:title>
        <c:numFmt formatCode="General" sourceLinked="1"/>
        <c:majorTickMark val="out"/>
        <c:minorTickMark val="none"/>
        <c:tickLblPos val="nextTo"/>
        <c:crossAx val="-50237905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'PCC Gross Emissions'!$B$1</c:f>
              <c:strCache>
                <c:ptCount val="1"/>
                <c:pt idx="0">
                  <c:v>PCC Average Gross Emissions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'PCC Gross Emissions'!$A$2:$A$10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'PCC Gross Emissions'!$B$2:$B$10</c:f>
              <c:numCache>
                <c:formatCode>General</c:formatCode>
                <c:ptCount val="9"/>
                <c:pt idx="0">
                  <c:v>61424.0</c:v>
                </c:pt>
                <c:pt idx="1">
                  <c:v>70099.0</c:v>
                </c:pt>
                <c:pt idx="2">
                  <c:v>55735.0</c:v>
                </c:pt>
                <c:pt idx="3">
                  <c:v>57991.0</c:v>
                </c:pt>
                <c:pt idx="4">
                  <c:v>66222.0</c:v>
                </c:pt>
                <c:pt idx="5">
                  <c:v>64557.0</c:v>
                </c:pt>
                <c:pt idx="6">
                  <c:v>55613.0</c:v>
                </c:pt>
                <c:pt idx="7">
                  <c:v>58908.0</c:v>
                </c:pt>
                <c:pt idx="8">
                  <c:v>57264.0</c:v>
                </c:pt>
              </c:numCache>
            </c:numRef>
          </c:val>
        </c:ser>
        <c:dLbls>
          <c:showLegendKey val="0"/>
          <c:showVal val="0"/>
          <c:showCatName val="0"/>
          <c:showSerName val="0"/>
          <c:showPercent val="0"/>
          <c:showBubbleSize val="0"/>
        </c:dLbls>
        <c:gapWidth val="150"/>
        <c:axId val="-714995200"/>
        <c:axId val="-622113504"/>
      </c:barChart>
      <c:catAx>
        <c:axId val="-714995200"/>
        <c:scaling>
          <c:orientation val="minMax"/>
        </c:scaling>
        <c:delete val="0"/>
        <c:axPos val="b"/>
        <c:numFmt formatCode="General" sourceLinked="1"/>
        <c:majorTickMark val="out"/>
        <c:minorTickMark val="none"/>
        <c:tickLblPos val="nextTo"/>
        <c:crossAx val="-622113504"/>
        <c:crosses val="autoZero"/>
        <c:auto val="1"/>
        <c:lblAlgn val="ctr"/>
        <c:lblOffset val="100"/>
        <c:noMultiLvlLbl val="0"/>
      </c:catAx>
      <c:valAx>
        <c:axId val="-622113504"/>
        <c:scaling>
          <c:orientation val="minMax"/>
        </c:scaling>
        <c:delete val="0"/>
        <c:axPos val="l"/>
        <c:majorGridlines/>
        <c:title>
          <c:tx>
            <c:rich>
              <a:bodyPr/>
              <a:lstStyle/>
              <a:p>
                <a:pPr>
                  <a:defRPr/>
                </a:pPr>
                <a:r>
                  <a:rPr lang="en-US" dirty="0" smtClean="0"/>
                  <a:t>MTCO2e</a:t>
                </a:r>
                <a:endParaRPr lang="en-US" dirty="0"/>
              </a:p>
            </c:rich>
          </c:tx>
          <c:layout/>
          <c:overlay val="0"/>
        </c:title>
        <c:numFmt formatCode="General" sourceLinked="1"/>
        <c:majorTickMark val="out"/>
        <c:minorTickMark val="none"/>
        <c:tickLblPos val="nextTo"/>
        <c:crossAx val="-71499520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4"/>
          <c:order val="0"/>
          <c:tx>
            <c:strRef>
              <c:f>Sheet1!$F$1</c:f>
              <c:strCache>
                <c:ptCount val="1"/>
                <c:pt idx="0">
                  <c:v>PCC GHG Reductions Divided by PCC Scope 1 + Scope 2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9"/>
                <c:pt idx="0">
                  <c:v>2006.0</c:v>
                </c:pt>
                <c:pt idx="1">
                  <c:v>2007.0</c:v>
                </c:pt>
                <c:pt idx="2">
                  <c:v>2008.0</c:v>
                </c:pt>
                <c:pt idx="3">
                  <c:v>2009.0</c:v>
                </c:pt>
                <c:pt idx="4">
                  <c:v>2010.0</c:v>
                </c:pt>
                <c:pt idx="5">
                  <c:v>2011.0</c:v>
                </c:pt>
                <c:pt idx="6">
                  <c:v>2012.0</c:v>
                </c:pt>
                <c:pt idx="7">
                  <c:v>2013.0</c:v>
                </c:pt>
                <c:pt idx="8">
                  <c:v>2014.0</c:v>
                </c:pt>
              </c:numCache>
            </c:numRef>
          </c:cat>
          <c:val>
            <c:numRef>
              <c:f>Sheet1!$F$2:$F$10</c:f>
              <c:numCache>
                <c:formatCode>0.00%</c:formatCode>
                <c:ptCount val="9"/>
                <c:pt idx="0">
                  <c:v>0.0102</c:v>
                </c:pt>
                <c:pt idx="1">
                  <c:v>0.0126</c:v>
                </c:pt>
                <c:pt idx="2">
                  <c:v>0.0229</c:v>
                </c:pt>
                <c:pt idx="3">
                  <c:v>0.0268</c:v>
                </c:pt>
                <c:pt idx="4">
                  <c:v>0.0379</c:v>
                </c:pt>
                <c:pt idx="5">
                  <c:v>0.0406</c:v>
                </c:pt>
                <c:pt idx="6">
                  <c:v>0.0414</c:v>
                </c:pt>
                <c:pt idx="7">
                  <c:v>0.0325</c:v>
                </c:pt>
                <c:pt idx="8">
                  <c:v>0.0473</c:v>
                </c:pt>
              </c:numCache>
            </c:numRef>
          </c:val>
        </c:ser>
        <c:dLbls>
          <c:showLegendKey val="0"/>
          <c:showVal val="0"/>
          <c:showCatName val="0"/>
          <c:showSerName val="0"/>
          <c:showPercent val="0"/>
          <c:showBubbleSize val="0"/>
        </c:dLbls>
        <c:gapWidth val="150"/>
        <c:axId val="-1127544544"/>
        <c:axId val="-475175760"/>
      </c:barChart>
      <c:catAx>
        <c:axId val="-1127544544"/>
        <c:scaling>
          <c:orientation val="minMax"/>
        </c:scaling>
        <c:delete val="0"/>
        <c:axPos val="b"/>
        <c:numFmt formatCode="General" sourceLinked="1"/>
        <c:majorTickMark val="out"/>
        <c:minorTickMark val="none"/>
        <c:tickLblPos val="nextTo"/>
        <c:crossAx val="-475175760"/>
        <c:crosses val="autoZero"/>
        <c:auto val="1"/>
        <c:lblAlgn val="ctr"/>
        <c:lblOffset val="100"/>
        <c:noMultiLvlLbl val="0"/>
      </c:catAx>
      <c:valAx>
        <c:axId val="-475175760"/>
        <c:scaling>
          <c:orientation val="minMax"/>
        </c:scaling>
        <c:delete val="0"/>
        <c:axPos val="l"/>
        <c:majorGridlines/>
        <c:title>
          <c:tx>
            <c:rich>
              <a:bodyPr/>
              <a:lstStyle/>
              <a:p>
                <a:pPr>
                  <a:defRPr/>
                </a:pPr>
                <a:r>
                  <a:rPr lang="en-US" dirty="0" smtClean="0"/>
                  <a:t>%</a:t>
                </a:r>
                <a:r>
                  <a:rPr lang="en-US" baseline="0" dirty="0" smtClean="0"/>
                  <a:t> GHGs Reduced</a:t>
                </a:r>
                <a:endParaRPr lang="en-US" dirty="0"/>
              </a:p>
            </c:rich>
          </c:tx>
          <c:layout/>
          <c:overlay val="0"/>
        </c:title>
        <c:numFmt formatCode="0.00%" sourceLinked="1"/>
        <c:majorTickMark val="out"/>
        <c:minorTickMark val="none"/>
        <c:tickLblPos val="nextTo"/>
        <c:crossAx val="-1127544544"/>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B923A88-C06C-EC4E-AE80-E6F1291D8D5C}" type="datetimeFigureOut">
              <a:rPr lang="en-US" smtClean="0"/>
              <a:t>10/19/16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C912082-6C88-7F48-8FEB-6A9C947293E8}" type="slidenum">
              <a:rPr lang="en-US" smtClean="0"/>
              <a:t>‹#›</a:t>
            </a:fld>
            <a:endParaRPr lang="en-US"/>
          </a:p>
        </p:txBody>
      </p:sp>
    </p:spTree>
    <p:extLst>
      <p:ext uri="{BB962C8B-B14F-4D97-AF65-F5344CB8AC3E}">
        <p14:creationId xmlns:p14="http://schemas.microsoft.com/office/powerpoint/2010/main" val="15076571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C781F0-C3BC-4AD8-97EA-5B08CE23CAF3}" type="datetimeFigureOut">
              <a:rPr lang="en-US" smtClean="0"/>
              <a:t>10/19/16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C7F65D-BE14-4FBF-BADB-41F04C47D245}" type="slidenum">
              <a:rPr lang="en-US" smtClean="0"/>
              <a:t>‹#›</a:t>
            </a:fld>
            <a:endParaRPr lang="en-US"/>
          </a:p>
        </p:txBody>
      </p:sp>
    </p:spTree>
    <p:extLst>
      <p:ext uri="{BB962C8B-B14F-4D97-AF65-F5344CB8AC3E}">
        <p14:creationId xmlns:p14="http://schemas.microsoft.com/office/powerpoint/2010/main" val="9328938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t>0</a:t>
            </a:fld>
            <a:endParaRPr lang="en-US" dirty="0"/>
          </a:p>
        </p:txBody>
      </p:sp>
    </p:spTree>
    <p:extLst>
      <p:ext uri="{BB962C8B-B14F-4D97-AF65-F5344CB8AC3E}">
        <p14:creationId xmlns:p14="http://schemas.microsoft.com/office/powerpoint/2010/main" val="2500683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t>
            </a:r>
            <a:r>
              <a:rPr lang="en-US" dirty="0" smtClean="0"/>
              <a:t>PCC dataset only. Average </a:t>
            </a: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t>9</a:t>
            </a:fld>
            <a:endParaRPr lang="en-US"/>
          </a:p>
        </p:txBody>
      </p:sp>
    </p:spTree>
    <p:extLst>
      <p:ext uri="{BB962C8B-B14F-4D97-AF65-F5344CB8AC3E}">
        <p14:creationId xmlns:p14="http://schemas.microsoft.com/office/powerpoint/2010/main" val="1559982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baseline="0"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baseline="0"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1"/>
              </a:spcAft>
            </a:pP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94633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a:t>
            </a:r>
            <a:r>
              <a:rPr lang="en-US" dirty="0" smtClean="0"/>
              <a:t>PCC dataset only. Average </a:t>
            </a:r>
            <a:endParaRPr lang="en-US" dirty="0"/>
          </a:p>
        </p:txBody>
      </p:sp>
      <p:sp>
        <p:nvSpPr>
          <p:cNvPr id="4" name="Slide Number Placeholder 3"/>
          <p:cNvSpPr>
            <a:spLocks noGrp="1"/>
          </p:cNvSpPr>
          <p:nvPr>
            <p:ph type="sldNum" sz="quarter" idx="10"/>
          </p:nvPr>
        </p:nvSpPr>
        <p:spPr/>
        <p:txBody>
          <a:bodyPr/>
          <a:lstStyle/>
          <a:p>
            <a:fld id="{1EC7F65D-BE14-4FBF-BADB-41F04C47D245}" type="slidenum">
              <a:rPr lang="en-US" smtClean="0"/>
              <a:t>8</a:t>
            </a:fld>
            <a:endParaRPr lang="en-US"/>
          </a:p>
        </p:txBody>
      </p:sp>
    </p:spTree>
    <p:extLst>
      <p:ext uri="{BB962C8B-B14F-4D97-AF65-F5344CB8AC3E}">
        <p14:creationId xmlns:p14="http://schemas.microsoft.com/office/powerpoint/2010/main" val="281762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A9F4C12-A7C9-8943-9F2F-1C5F9C61BB49}" type="datetime1">
              <a:rPr lang="en-US" smtClean="0"/>
              <a:t>10/19/16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280628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5BB9D7-E863-EE4B-9591-98FECA1A4A4C}" type="datetime1">
              <a:rPr lang="en-US" smtClean="0"/>
              <a:t>10/19/16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3307188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E59A54C-A25A-5C4F-A5C5-25D5D63C9EFE}" type="datetime1">
              <a:rPr lang="en-US" smtClean="0"/>
              <a:t>10/19/16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18067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D5CCF1-30BB-B44F-80A1-BDA31E6BDA43}" type="datetime1">
              <a:rPr lang="en-US" smtClean="0"/>
              <a:t>10/19/16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
        <p:nvSpPr>
          <p:cNvPr id="7" name="Title 1"/>
          <p:cNvSpPr txBox="1">
            <a:spLocks/>
          </p:cNvSpPr>
          <p:nvPr userDrawn="1"/>
        </p:nvSpPr>
        <p:spPr>
          <a:xfrm>
            <a:off x="0" y="6126162"/>
            <a:ext cx="9144000" cy="73183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tx1"/>
                </a:solidFill>
                <a:latin typeface="Century Gothic" panose="020B0502020202020204" pitchFamily="34" charset="0"/>
                <a:ea typeface="+mj-ea"/>
                <a:cs typeface="+mj-cs"/>
              </a:defRPr>
            </a:lvl1pPr>
          </a:lstStyle>
          <a:p>
            <a:r>
              <a:rPr lang="en-US" sz="1400" i="1" smtClean="0">
                <a:solidFill>
                  <a:srgbClr val="1F497D"/>
                </a:solidFill>
                <a:latin typeface="Myriad Pro"/>
                <a:cs typeface="Myriad Pro"/>
              </a:rPr>
              <a:t>Renewable Energy Trends in </a:t>
            </a:r>
            <a:br>
              <a:rPr lang="en-US" sz="1400" i="1" smtClean="0">
                <a:solidFill>
                  <a:srgbClr val="1F497D"/>
                </a:solidFill>
                <a:latin typeface="Myriad Pro"/>
                <a:cs typeface="Myriad Pro"/>
              </a:rPr>
            </a:br>
            <a:r>
              <a:rPr lang="en-US" sz="1400" i="1" smtClean="0">
                <a:solidFill>
                  <a:srgbClr val="1F497D"/>
                </a:solidFill>
                <a:latin typeface="Myriad Pro"/>
                <a:cs typeface="Myriad Pro"/>
              </a:rPr>
              <a:t>Higher Education 2016</a:t>
            </a:r>
            <a:endParaRPr lang="en-US" sz="1600" dirty="0">
              <a:solidFill>
                <a:srgbClr val="1F497D"/>
              </a:solidFill>
            </a:endParaRPr>
          </a:p>
        </p:txBody>
      </p:sp>
      <p:pic>
        <p:nvPicPr>
          <p:cNvPr id="8" name="Picture 7" descr="Sustainability-Institute-Emblem-Blue-RGB-Small.png"/>
          <p:cNvPicPr>
            <a:picLocks noChangeAspect="1"/>
          </p:cNvPicPr>
          <p:nvPr userDrawn="1"/>
        </p:nvPicPr>
        <p:blipFill rotWithShape="1">
          <a:blip r:embed="rId2">
            <a:extLst>
              <a:ext uri="{28A0092B-C50C-407E-A947-70E740481C1C}">
                <a14:useLocalDpi xmlns:a14="http://schemas.microsoft.com/office/drawing/2010/main" val="0"/>
              </a:ext>
            </a:extLst>
          </a:blip>
          <a:srcRect l="9824" t="24545" r="11133" b="24701"/>
          <a:stretch/>
        </p:blipFill>
        <p:spPr>
          <a:xfrm>
            <a:off x="3048000" y="6248551"/>
            <a:ext cx="3066644" cy="540651"/>
          </a:xfrm>
          <a:prstGeom prst="rect">
            <a:avLst/>
          </a:prstGeom>
        </p:spPr>
      </p:pic>
      <p:pic>
        <p:nvPicPr>
          <p:cNvPr id="9" name="Picture 8" descr="Altenex_Logo_EE.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875" t="11150" r="3978" b="9000"/>
          <a:stretch/>
        </p:blipFill>
        <p:spPr>
          <a:xfrm>
            <a:off x="6553200" y="6260541"/>
            <a:ext cx="914400" cy="556334"/>
          </a:xfrm>
          <a:prstGeom prst="rect">
            <a:avLst/>
          </a:prstGeom>
        </p:spPr>
      </p:pic>
      <p:cxnSp>
        <p:nvCxnSpPr>
          <p:cNvPr id="11" name="Straight Connector 10"/>
          <p:cNvCxnSpPr/>
          <p:nvPr userDrawn="1"/>
        </p:nvCxnSpPr>
        <p:spPr>
          <a:xfrm>
            <a:off x="0" y="6156475"/>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9E7CC64-5DA5-DE41-9B65-802F5B537ED5}" type="datetime1">
              <a:rPr lang="en-US" smtClean="0"/>
              <a:t>10/19/16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239241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2851B6-FF3F-D343-98EE-B7331034365A}" type="datetime1">
              <a:rPr lang="en-US" smtClean="0"/>
              <a:t>10/19/16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300191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4856A4-B37C-024B-AA0B-EEE42F1BFFCB}" type="datetime1">
              <a:rPr lang="en-US" smtClean="0"/>
              <a:t>10/19/16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53904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D26341-2B8A-674D-9C3F-54168321406D}" type="datetime1">
              <a:rPr lang="en-US" smtClean="0"/>
              <a:t>10/19/16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3794073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07E52D3-067D-EF48-BDC7-355C4C43ED5D}" type="datetime1">
              <a:rPr lang="en-US" smtClean="0"/>
              <a:t>10/19/16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1199476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854C786-DF3A-4843-AA5C-1A7F263D2518}" type="datetime1">
              <a:rPr lang="en-US" smtClean="0"/>
              <a:t>10/19/16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187696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8938B9-F70E-DA4A-9212-0B353A7642BD}" type="datetime1">
              <a:rPr lang="en-US" smtClean="0"/>
              <a:t>10/19/16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sz="1400"/>
            </a:lvl1pPr>
          </a:lstStyle>
          <a:p>
            <a:fld id="{03141DBA-DED8-4DA4-AB7A-EEAC9F080771}" type="slidenum">
              <a:rPr lang="en-US" smtClean="0"/>
              <a:pPr/>
              <a:t>‹#›</a:t>
            </a:fld>
            <a:endParaRPr lang="en-US" dirty="0"/>
          </a:p>
        </p:txBody>
      </p:sp>
    </p:spTree>
    <p:extLst>
      <p:ext uri="{BB962C8B-B14F-4D97-AF65-F5344CB8AC3E}">
        <p14:creationId xmlns:p14="http://schemas.microsoft.com/office/powerpoint/2010/main" val="13108567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ular Callout 10"/>
          <p:cNvSpPr/>
          <p:nvPr userDrawn="1"/>
        </p:nvSpPr>
        <p:spPr>
          <a:xfrm>
            <a:off x="1981200" y="76200"/>
            <a:ext cx="1524000" cy="685800"/>
          </a:xfrm>
          <a:prstGeom prst="wedgeRectCallout">
            <a:avLst>
              <a:gd name="adj1" fmla="val -20833"/>
              <a:gd name="adj2" fmla="val 7205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userDrawn="1"/>
        </p:nvSpPr>
        <p:spPr>
          <a:xfrm>
            <a:off x="990600" y="0"/>
            <a:ext cx="1371600" cy="762000"/>
          </a:xfrm>
          <a:prstGeom prst="wedgeRectCallout">
            <a:avLst>
              <a:gd name="adj1" fmla="val -20833"/>
              <a:gd name="adj2" fmla="val 688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2023"/>
            <a:ext cx="89916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4737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tx1"/>
          </a:solidFill>
          <a:latin typeface="Century Gothic" panose="020B0502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David" panose="020E0502060401010101" pitchFamily="34" charset="-79"/>
          <a:ea typeface="+mn-ea"/>
          <a:cs typeface="David" panose="020E0502060401010101" pitchFamily="34" charset="-79"/>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David" panose="020E0502060401010101" pitchFamily="34" charset="-79"/>
          <a:ea typeface="+mn-ea"/>
          <a:cs typeface="David" panose="020E0502060401010101" pitchFamily="34" charset="-79"/>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David" panose="020E0502060401010101" pitchFamily="34" charset="-79"/>
          <a:ea typeface="+mn-ea"/>
          <a:cs typeface="David" panose="020E0502060401010101" pitchFamily="34" charset="-79"/>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David" panose="020E0502060401010101" pitchFamily="34" charset="-79"/>
          <a:ea typeface="+mn-ea"/>
          <a:cs typeface="David" panose="020E0502060401010101" pitchFamily="34" charset="-79"/>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David" panose="020E0502060401010101" pitchFamily="34" charset="-79"/>
          <a:ea typeface="+mn-ea"/>
          <a:cs typeface="David" panose="020E0502060401010101" pitchFamily="34" charset="-79"/>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greengigawat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4200" y="609600"/>
            <a:ext cx="5715000" cy="3262432"/>
          </a:xfrm>
          <a:prstGeom prst="rect">
            <a:avLst/>
          </a:prstGeom>
          <a:noFill/>
        </p:spPr>
        <p:txBody>
          <a:bodyPr wrap="square" rtlCol="0">
            <a:spAutoFit/>
          </a:bodyPr>
          <a:lstStyle/>
          <a:p>
            <a:pPr algn="ctr"/>
            <a:r>
              <a:rPr lang="en-US" sz="4400" b="1" dirty="0">
                <a:solidFill>
                  <a:srgbClr val="003594"/>
                </a:solidFill>
                <a:latin typeface="+mj-lt"/>
                <a:cs typeface="Myriad Pro"/>
              </a:rPr>
              <a:t>Renewable Energy Trends In Higher </a:t>
            </a:r>
            <a:r>
              <a:rPr lang="en-US" sz="4400" b="1" dirty="0" smtClean="0">
                <a:solidFill>
                  <a:srgbClr val="003594"/>
                </a:solidFill>
                <a:latin typeface="+mj-lt"/>
                <a:cs typeface="Myriad Pro"/>
              </a:rPr>
              <a:t>Education</a:t>
            </a:r>
          </a:p>
          <a:p>
            <a:pPr algn="ctr"/>
            <a:endParaRPr lang="en-US" b="1" dirty="0">
              <a:solidFill>
                <a:srgbClr val="003594"/>
              </a:solidFill>
              <a:latin typeface="+mj-lt"/>
              <a:cs typeface="Myriad Pro"/>
            </a:endParaRPr>
          </a:p>
          <a:p>
            <a:pPr algn="ctr"/>
            <a:r>
              <a:rPr lang="en-US" sz="2800" b="1" dirty="0" smtClean="0">
                <a:solidFill>
                  <a:srgbClr val="003594"/>
                </a:solidFill>
                <a:latin typeface="+mj-lt"/>
                <a:cs typeface="Myriad Pro"/>
              </a:rPr>
              <a:t>PERC</a:t>
            </a:r>
          </a:p>
          <a:p>
            <a:pPr algn="ctr"/>
            <a:r>
              <a:rPr lang="en-US" sz="2800" b="1" dirty="0" smtClean="0">
                <a:solidFill>
                  <a:srgbClr val="003594"/>
                </a:solidFill>
                <a:latin typeface="+mj-lt"/>
                <a:cs typeface="Myriad Pro"/>
              </a:rPr>
              <a:t>October 24, 2016</a:t>
            </a:r>
            <a:endParaRPr lang="en-US" sz="2800" b="1" dirty="0">
              <a:solidFill>
                <a:srgbClr val="003594"/>
              </a:solidFill>
              <a:latin typeface="+mj-lt"/>
              <a:cs typeface="Myriad Pro"/>
            </a:endParaRPr>
          </a:p>
        </p:txBody>
      </p:sp>
      <p:pic>
        <p:nvPicPr>
          <p:cNvPr id="7" name="Picture 6"/>
          <p:cNvPicPr>
            <a:picLocks noChangeAspect="1"/>
          </p:cNvPicPr>
          <p:nvPr/>
        </p:nvPicPr>
        <p:blipFill rotWithShape="1">
          <a:blip r:embed="rId3"/>
          <a:srcRect r="8519"/>
          <a:stretch/>
        </p:blipFill>
        <p:spPr>
          <a:xfrm>
            <a:off x="1" y="4724400"/>
            <a:ext cx="2946399" cy="2142066"/>
          </a:xfrm>
          <a:prstGeom prst="rect">
            <a:avLst/>
          </a:prstGeom>
        </p:spPr>
      </p:pic>
      <p:pic>
        <p:nvPicPr>
          <p:cNvPr id="9" name="Picture 8"/>
          <p:cNvPicPr>
            <a:picLocks noChangeAspect="1"/>
          </p:cNvPicPr>
          <p:nvPr/>
        </p:nvPicPr>
        <p:blipFill rotWithShape="1">
          <a:blip r:embed="rId4"/>
          <a:srcRect r="2110"/>
          <a:stretch/>
        </p:blipFill>
        <p:spPr>
          <a:xfrm>
            <a:off x="0" y="2565400"/>
            <a:ext cx="2946400" cy="2006600"/>
          </a:xfrm>
          <a:prstGeom prst="rect">
            <a:avLst/>
          </a:prstGeom>
        </p:spPr>
      </p:pic>
      <p:pic>
        <p:nvPicPr>
          <p:cNvPr id="11" name="Picture 10"/>
          <p:cNvPicPr>
            <a:picLocks noChangeAspect="1"/>
          </p:cNvPicPr>
          <p:nvPr/>
        </p:nvPicPr>
        <p:blipFill rotWithShape="1">
          <a:blip r:embed="rId5"/>
          <a:srcRect r="19421" b="1388"/>
          <a:stretch/>
        </p:blipFill>
        <p:spPr>
          <a:xfrm>
            <a:off x="0" y="0"/>
            <a:ext cx="2963334" cy="2404533"/>
          </a:xfrm>
          <a:prstGeom prst="rect">
            <a:avLst/>
          </a:prstGeom>
        </p:spPr>
      </p:pic>
    </p:spTree>
    <p:extLst>
      <p:ext uri="{BB962C8B-B14F-4D97-AF65-F5344CB8AC3E}">
        <p14:creationId xmlns:p14="http://schemas.microsoft.com/office/powerpoint/2010/main" val="361626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762000"/>
          </a:xfrm>
        </p:spPr>
        <p:txBody>
          <a:bodyPr>
            <a:normAutofit fontScale="90000"/>
          </a:bodyPr>
          <a:lstStyle/>
          <a:p>
            <a:r>
              <a:rPr lang="en-US" sz="3600" dirty="0" err="1" smtClean="0">
                <a:solidFill>
                  <a:srgbClr val="FF8F02"/>
                </a:solidFill>
                <a:latin typeface="+mj-lt"/>
                <a:cs typeface="Myriad Pro"/>
              </a:rPr>
              <a:t>Avg</a:t>
            </a:r>
            <a:r>
              <a:rPr lang="en-US" sz="3600" dirty="0" smtClean="0">
                <a:solidFill>
                  <a:srgbClr val="FF8F02"/>
                </a:solidFill>
                <a:latin typeface="+mj-lt"/>
                <a:cs typeface="Myriad Pro"/>
              </a:rPr>
              <a:t> GHG Reductions from Renewables per Campus</a:t>
            </a:r>
            <a:endParaRPr lang="en-US" sz="3600" dirty="0">
              <a:solidFill>
                <a:srgbClr val="FF8F02"/>
              </a:solidFill>
              <a:latin typeface="+mj-lt"/>
              <a:cs typeface="Myriad Pro"/>
            </a:endParaRPr>
          </a:p>
        </p:txBody>
      </p:sp>
      <p:sp>
        <p:nvSpPr>
          <p:cNvPr id="4" name="Slide Number Placeholder 3"/>
          <p:cNvSpPr>
            <a:spLocks noGrp="1"/>
          </p:cNvSpPr>
          <p:nvPr>
            <p:ph type="sldNum" sz="quarter" idx="12"/>
          </p:nvPr>
        </p:nvSpPr>
        <p:spPr/>
        <p:txBody>
          <a:bodyPr/>
          <a:lstStyle/>
          <a:p>
            <a:fld id="{03141DBA-DED8-4DA4-AB7A-EEAC9F080771}" type="slidenum">
              <a:rPr lang="en-US" smtClean="0"/>
              <a:pPr/>
              <a:t>9</a:t>
            </a:fld>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5622595"/>
              </p:ext>
            </p:extLst>
          </p:nvPr>
        </p:nvGraphicFramePr>
        <p:xfrm>
          <a:off x="26594" y="1143000"/>
          <a:ext cx="8203006"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13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646331"/>
          </a:xfrm>
          <a:prstGeom prst="rect">
            <a:avLst/>
          </a:prstGeom>
          <a:noFill/>
        </p:spPr>
        <p:txBody>
          <a:bodyPr wrap="square" rtlCol="0">
            <a:spAutoFit/>
          </a:bodyPr>
          <a:lstStyle/>
          <a:p>
            <a:r>
              <a:rPr lang="en-US" sz="3600" b="1" dirty="0">
                <a:solidFill>
                  <a:srgbClr val="FF8F02"/>
                </a:solidFill>
                <a:latin typeface="+mj-lt"/>
                <a:cs typeface="Myriad Pro"/>
              </a:rPr>
              <a:t>Case Study: </a:t>
            </a:r>
            <a:r>
              <a:rPr lang="en-US" sz="3600" b="1" dirty="0" smtClean="0">
                <a:solidFill>
                  <a:srgbClr val="FF8F02"/>
                </a:solidFill>
                <a:latin typeface="+mj-lt"/>
                <a:cs typeface="Myriad Pro"/>
              </a:rPr>
              <a:t>University of New Hampshire</a:t>
            </a:r>
            <a:endParaRPr lang="en-US" sz="3600" b="1" dirty="0">
              <a:solidFill>
                <a:srgbClr val="FF8F02"/>
              </a:solidFill>
              <a:latin typeface="+mj-lt"/>
              <a:cs typeface="Myriad Pro"/>
            </a:endParaRP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03141DBA-DED8-4DA4-AB7A-EEAC9F080771}" type="slidenum">
              <a:rPr lang="en-US" smtClean="0"/>
              <a:pPr/>
              <a:t>10</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97679897"/>
              </p:ext>
            </p:extLst>
          </p:nvPr>
        </p:nvGraphicFramePr>
        <p:xfrm>
          <a:off x="381000" y="2667000"/>
          <a:ext cx="8305800" cy="2021840"/>
        </p:xfrm>
        <a:graphic>
          <a:graphicData uri="http://schemas.openxmlformats.org/drawingml/2006/table">
            <a:tbl>
              <a:tblPr firstRow="1" bandRow="1">
                <a:tableStyleId>{5C22544A-7EE6-4342-B048-85BDC9FD1C3A}</a:tableStyleId>
              </a:tblPr>
              <a:tblGrid>
                <a:gridCol w="2438400"/>
                <a:gridCol w="2438400"/>
                <a:gridCol w="1219200"/>
                <a:gridCol w="2209800"/>
              </a:tblGrid>
              <a:tr h="370840">
                <a:tc>
                  <a:txBody>
                    <a:bodyPr/>
                    <a:lstStyle/>
                    <a:p>
                      <a:r>
                        <a:rPr lang="en-US" dirty="0" smtClean="0"/>
                        <a:t>Renewables 2016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Cost/Savings</a:t>
                      </a:r>
                    </a:p>
                  </a:txBody>
                  <a:tcPr/>
                </a:tc>
                <a:tc>
                  <a:txBody>
                    <a:bodyPr/>
                    <a:lstStyle/>
                    <a:p>
                      <a:r>
                        <a:rPr lang="en-US" dirty="0" smtClean="0"/>
                        <a:t>GHGs MTCO2e</a:t>
                      </a:r>
                      <a:endParaRPr lang="en-US" dirty="0"/>
                    </a:p>
                  </a:txBody>
                  <a:tcPr/>
                </a:tc>
                <a:tc>
                  <a:txBody>
                    <a:bodyPr/>
                    <a:lstStyle/>
                    <a:p>
                      <a:r>
                        <a:rPr lang="en-US" dirty="0" smtClean="0"/>
                        <a:t>Energy</a:t>
                      </a:r>
                      <a:endParaRPr lang="en-US" dirty="0"/>
                    </a:p>
                  </a:txBody>
                  <a:tcPr/>
                </a:tc>
              </a:tr>
              <a:tr h="370840">
                <a:tc>
                  <a:txBody>
                    <a:bodyPr/>
                    <a:lstStyle/>
                    <a:p>
                      <a:r>
                        <a:rPr lang="en-US" dirty="0" err="1" smtClean="0"/>
                        <a:t>EcoLine</a:t>
                      </a:r>
                      <a:r>
                        <a:rPr lang="en-US" dirty="0" smtClean="0"/>
                        <a:t> (landfill gas)</a:t>
                      </a:r>
                      <a:endParaRPr lang="en-US" dirty="0"/>
                    </a:p>
                  </a:txBody>
                  <a:tcPr/>
                </a:tc>
                <a:tc>
                  <a:txBody>
                    <a:bodyPr/>
                    <a:lstStyle/>
                    <a:p>
                      <a:r>
                        <a:rPr lang="en-US" dirty="0" smtClean="0"/>
                        <a:t>$49 million, 10 </a:t>
                      </a:r>
                      <a:r>
                        <a:rPr lang="en-US" dirty="0" err="1" smtClean="0"/>
                        <a:t>yr</a:t>
                      </a:r>
                      <a:r>
                        <a:rPr lang="en-US" dirty="0" smtClean="0"/>
                        <a:t> payback</a:t>
                      </a:r>
                      <a:endParaRPr lang="en-US" dirty="0"/>
                    </a:p>
                  </a:txBody>
                  <a:tcPr/>
                </a:tc>
                <a:tc>
                  <a:txBody>
                    <a:bodyPr/>
                    <a:lstStyle/>
                    <a:p>
                      <a:r>
                        <a:rPr lang="en-US" dirty="0" smtClean="0"/>
                        <a:t>0 (18,405)</a:t>
                      </a:r>
                      <a:endParaRPr lang="en-US" dirty="0"/>
                    </a:p>
                  </a:txBody>
                  <a:tcPr/>
                </a:tc>
                <a:tc>
                  <a:txBody>
                    <a:bodyPr/>
                    <a:lstStyle/>
                    <a:p>
                      <a:r>
                        <a:rPr lang="en-US" dirty="0" smtClean="0"/>
                        <a:t>379,583 MMBTU/</a:t>
                      </a:r>
                      <a:r>
                        <a:rPr lang="en-US" dirty="0" err="1" smtClean="0"/>
                        <a:t>yr</a:t>
                      </a:r>
                      <a:endParaRPr lang="en-US" dirty="0"/>
                    </a:p>
                  </a:txBody>
                  <a:tcPr/>
                </a:tc>
              </a:tr>
              <a:tr h="370840">
                <a:tc>
                  <a:txBody>
                    <a:bodyPr/>
                    <a:lstStyle/>
                    <a:p>
                      <a:r>
                        <a:rPr lang="en-US" dirty="0" smtClean="0"/>
                        <a:t>Onsite solar thermal</a:t>
                      </a:r>
                      <a:endParaRPr lang="en-US" dirty="0"/>
                    </a:p>
                  </a:txBody>
                  <a:tcPr/>
                </a:tc>
                <a:tc>
                  <a:txBody>
                    <a:bodyPr/>
                    <a:lstStyle/>
                    <a:p>
                      <a:r>
                        <a:rPr lang="en-US" dirty="0" smtClean="0"/>
                        <a:t>50%</a:t>
                      </a:r>
                      <a:endParaRPr lang="en-US" dirty="0"/>
                    </a:p>
                  </a:txBody>
                  <a:tcPr/>
                </a:tc>
                <a:tc>
                  <a:txBody>
                    <a:bodyPr/>
                    <a:lstStyle/>
                    <a:p>
                      <a:r>
                        <a:rPr lang="en-US" dirty="0" smtClean="0"/>
                        <a:t>27.5</a:t>
                      </a:r>
                      <a:endParaRPr lang="en-US" dirty="0"/>
                    </a:p>
                  </a:txBody>
                  <a:tcPr/>
                </a:tc>
                <a:tc>
                  <a:txBody>
                    <a:bodyPr/>
                    <a:lstStyle/>
                    <a:p>
                      <a:r>
                        <a:rPr lang="en-US" dirty="0" smtClean="0"/>
                        <a:t>367 MMBTU/</a:t>
                      </a:r>
                      <a:r>
                        <a:rPr lang="en-US" dirty="0" err="1" smtClean="0"/>
                        <a:t>yr</a:t>
                      </a:r>
                      <a:endParaRPr lang="en-US" dirty="0"/>
                    </a:p>
                  </a:txBody>
                  <a:tcPr/>
                </a:tc>
              </a:tr>
              <a:tr h="370840">
                <a:tc>
                  <a:txBody>
                    <a:bodyPr/>
                    <a:lstStyle/>
                    <a:p>
                      <a:r>
                        <a:rPr lang="en-US" dirty="0" smtClean="0"/>
                        <a:t>Offsite</a:t>
                      </a:r>
                      <a:r>
                        <a:rPr lang="en-US" baseline="0" dirty="0" smtClean="0"/>
                        <a:t> micro-hydro</a:t>
                      </a:r>
                      <a:endParaRPr lang="en-US" dirty="0"/>
                    </a:p>
                  </a:txBody>
                  <a:tcPr/>
                </a:tc>
                <a:tc>
                  <a:txBody>
                    <a:bodyPr/>
                    <a:lstStyle/>
                    <a:p>
                      <a:r>
                        <a:rPr lang="en-US" dirty="0" smtClean="0"/>
                        <a:t>$200,000</a:t>
                      </a:r>
                      <a:r>
                        <a:rPr lang="en-US" baseline="0" dirty="0" smtClean="0"/>
                        <a:t> </a:t>
                      </a:r>
                      <a:r>
                        <a:rPr lang="en-US" dirty="0" smtClean="0"/>
                        <a:t>(20%</a:t>
                      </a:r>
                      <a:r>
                        <a:rPr lang="en-US" baseline="0" dirty="0" smtClean="0"/>
                        <a:t>)/</a:t>
                      </a:r>
                      <a:r>
                        <a:rPr lang="en-US" baseline="0" dirty="0" err="1" smtClean="0"/>
                        <a:t>yr</a:t>
                      </a:r>
                      <a:endParaRPr lang="en-US" dirty="0"/>
                    </a:p>
                  </a:txBody>
                  <a:tcPr/>
                </a:tc>
                <a:tc>
                  <a:txBody>
                    <a:bodyPr/>
                    <a:lstStyle/>
                    <a:p>
                      <a:r>
                        <a:rPr lang="en-US" dirty="0" smtClean="0"/>
                        <a:t>0 (4,250)</a:t>
                      </a:r>
                      <a:endParaRPr lang="en-US" dirty="0"/>
                    </a:p>
                  </a:txBody>
                  <a:tcPr/>
                </a:tc>
                <a:tc>
                  <a:txBody>
                    <a:bodyPr/>
                    <a:lstStyle/>
                    <a:p>
                      <a:r>
                        <a:rPr lang="en-US" dirty="0" smtClean="0"/>
                        <a:t>6,524/</a:t>
                      </a:r>
                      <a:r>
                        <a:rPr lang="en-US" dirty="0" err="1" smtClean="0"/>
                        <a:t>MWh</a:t>
                      </a:r>
                      <a:r>
                        <a:rPr lang="en-US" dirty="0" smtClean="0"/>
                        <a:t>/</a:t>
                      </a:r>
                      <a:r>
                        <a:rPr lang="en-US" dirty="0" err="1" smtClean="0"/>
                        <a:t>yr</a:t>
                      </a:r>
                      <a:endParaRPr lang="en-US" dirty="0"/>
                    </a:p>
                  </a:txBody>
                  <a:tcPr/>
                </a:tc>
              </a:tr>
            </a:tbl>
          </a:graphicData>
        </a:graphic>
      </p:graphicFrame>
      <p:sp>
        <p:nvSpPr>
          <p:cNvPr id="5" name="TextBox 4"/>
          <p:cNvSpPr txBox="1"/>
          <p:nvPr/>
        </p:nvSpPr>
        <p:spPr>
          <a:xfrm>
            <a:off x="3048000" y="949141"/>
            <a:ext cx="5943600" cy="1477328"/>
          </a:xfrm>
          <a:prstGeom prst="rect">
            <a:avLst/>
          </a:prstGeom>
          <a:noFill/>
        </p:spPr>
        <p:txBody>
          <a:bodyPr wrap="square" rtlCol="0">
            <a:spAutoFit/>
          </a:bodyPr>
          <a:lstStyle/>
          <a:p>
            <a:r>
              <a:rPr lang="en-US" b="1" dirty="0" smtClean="0"/>
              <a:t>Goal: 		  </a:t>
            </a:r>
            <a:r>
              <a:rPr lang="en-US" dirty="0" smtClean="0"/>
              <a:t>50% reduction by 2020, CN by 2050</a:t>
            </a:r>
          </a:p>
          <a:p>
            <a:r>
              <a:rPr lang="en-US" b="1" dirty="0" smtClean="0"/>
              <a:t>Energy GHGs 2009:   </a:t>
            </a:r>
            <a:r>
              <a:rPr lang="en-US" dirty="0" smtClean="0"/>
              <a:t>57,158 MTCO2e </a:t>
            </a:r>
          </a:p>
          <a:p>
            <a:r>
              <a:rPr lang="en-US" b="1" dirty="0" smtClean="0"/>
              <a:t>Energy GHGs 2015:</a:t>
            </a:r>
            <a:r>
              <a:rPr lang="en-US" dirty="0" smtClean="0"/>
              <a:t>	  48,139 MTCO2e (24,893 MTCO2e)</a:t>
            </a:r>
          </a:p>
          <a:p>
            <a:r>
              <a:rPr lang="en-US" b="1" dirty="0" smtClean="0"/>
              <a:t>Renewables 2016:	  </a:t>
            </a:r>
            <a:r>
              <a:rPr lang="en-US" dirty="0" smtClean="0"/>
              <a:t>&lt;1% attributable (37% un-attributable)</a:t>
            </a:r>
          </a:p>
          <a:p>
            <a:r>
              <a:rPr lang="en-US" b="1" dirty="0" smtClean="0"/>
              <a:t>Net Cost/Savings:</a:t>
            </a:r>
            <a:r>
              <a:rPr lang="en-US" dirty="0" smtClean="0"/>
              <a:t>	  </a:t>
            </a:r>
            <a:endParaRPr lang="en-US" dirty="0"/>
          </a:p>
        </p:txBody>
      </p:sp>
      <p:sp>
        <p:nvSpPr>
          <p:cNvPr id="11" name="TextBox 10"/>
          <p:cNvSpPr txBox="1"/>
          <p:nvPr/>
        </p:nvSpPr>
        <p:spPr>
          <a:xfrm>
            <a:off x="336995" y="4724400"/>
            <a:ext cx="8426005" cy="1477328"/>
          </a:xfrm>
          <a:prstGeom prst="rect">
            <a:avLst/>
          </a:prstGeom>
          <a:noFill/>
        </p:spPr>
        <p:txBody>
          <a:bodyPr wrap="square" rtlCol="0">
            <a:spAutoFit/>
          </a:bodyPr>
          <a:lstStyle/>
          <a:p>
            <a:r>
              <a:rPr lang="en-US" dirty="0" smtClean="0"/>
              <a:t>Key Takeaways:</a:t>
            </a:r>
          </a:p>
          <a:p>
            <a:pPr marL="285750" indent="-285750">
              <a:buFontTx/>
              <a:buChar char="-"/>
            </a:pPr>
            <a:r>
              <a:rPr lang="en-US" dirty="0" smtClean="0"/>
              <a:t>Co-gen has been an essential GHG and efficiency </a:t>
            </a:r>
            <a:r>
              <a:rPr lang="en-US" dirty="0" smtClean="0"/>
              <a:t>strategy but limits future options</a:t>
            </a:r>
            <a:endParaRPr lang="en-US" dirty="0" smtClean="0"/>
          </a:p>
          <a:p>
            <a:pPr marL="285750" indent="-285750">
              <a:buFontTx/>
              <a:buChar char="-"/>
            </a:pPr>
            <a:r>
              <a:rPr lang="en-US" dirty="0" smtClean="0"/>
              <a:t>Tension between pride that “we don’t buy RECs, we sell them” and desire to tout </a:t>
            </a:r>
            <a:r>
              <a:rPr lang="en-US" dirty="0" smtClean="0"/>
              <a:t>renewables </a:t>
            </a:r>
            <a:r>
              <a:rPr lang="en-US" dirty="0" smtClean="0"/>
              <a:t>use</a:t>
            </a:r>
          </a:p>
          <a:p>
            <a:r>
              <a:rPr lang="en-US" dirty="0" smtClean="0"/>
              <a:t>- </a:t>
            </a:r>
            <a:r>
              <a:rPr lang="en-US" dirty="0"/>
              <a:t> </a:t>
            </a:r>
            <a:r>
              <a:rPr lang="en-US" dirty="0" smtClean="0"/>
              <a:t>  Serious co-benefits to small, local micro-hydro</a:t>
            </a:r>
          </a:p>
        </p:txBody>
      </p:sp>
      <p:pic>
        <p:nvPicPr>
          <p:cNvPr id="4" name="Picture 3"/>
          <p:cNvPicPr>
            <a:picLocks noChangeAspect="1"/>
          </p:cNvPicPr>
          <p:nvPr/>
        </p:nvPicPr>
        <p:blipFill>
          <a:blip r:embed="rId3"/>
          <a:stretch>
            <a:fillRect/>
          </a:stretch>
        </p:blipFill>
        <p:spPr>
          <a:xfrm>
            <a:off x="336995" y="973826"/>
            <a:ext cx="2438400" cy="1481667"/>
          </a:xfrm>
          <a:prstGeom prst="rect">
            <a:avLst/>
          </a:prstGeom>
        </p:spPr>
      </p:pic>
    </p:spTree>
    <p:extLst>
      <p:ext uri="{BB962C8B-B14F-4D97-AF65-F5344CB8AC3E}">
        <p14:creationId xmlns:p14="http://schemas.microsoft.com/office/powerpoint/2010/main" val="2627052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646331"/>
          </a:xfrm>
          <a:prstGeom prst="rect">
            <a:avLst/>
          </a:prstGeom>
          <a:noFill/>
        </p:spPr>
        <p:txBody>
          <a:bodyPr wrap="square" rtlCol="0">
            <a:spAutoFit/>
          </a:bodyPr>
          <a:lstStyle/>
          <a:p>
            <a:r>
              <a:rPr lang="en-US" sz="3600" b="1" dirty="0">
                <a:solidFill>
                  <a:srgbClr val="FF8F02"/>
                </a:solidFill>
                <a:latin typeface="+mj-lt"/>
                <a:cs typeface="Myriad Pro"/>
              </a:rPr>
              <a:t>Case Study: </a:t>
            </a:r>
            <a:r>
              <a:rPr lang="en-US" sz="3600" b="1" dirty="0" smtClean="0">
                <a:solidFill>
                  <a:srgbClr val="FF8F02"/>
                </a:solidFill>
                <a:latin typeface="+mj-lt"/>
                <a:cs typeface="Myriad Pro"/>
              </a:rPr>
              <a:t>American University</a:t>
            </a:r>
            <a:endParaRPr lang="en-US" sz="3600" b="1" dirty="0">
              <a:solidFill>
                <a:srgbClr val="FF8F02"/>
              </a:solidFill>
              <a:latin typeface="+mj-lt"/>
              <a:cs typeface="Myriad Pro"/>
            </a:endParaRP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9"/>
          <p:cNvSpPr>
            <a:spLocks noGrp="1"/>
          </p:cNvSpPr>
          <p:nvPr>
            <p:ph type="sldNum" sz="quarter" idx="12"/>
          </p:nvPr>
        </p:nvSpPr>
        <p:spPr/>
        <p:txBody>
          <a:bodyPr/>
          <a:lstStyle/>
          <a:p>
            <a:fld id="{03141DBA-DED8-4DA4-AB7A-EEAC9F080771}" type="slidenum">
              <a:rPr lang="en-US" smtClean="0"/>
              <a:pPr/>
              <a:t>11</a:t>
            </a:fld>
            <a:endParaRPr lang="en-US" dirty="0"/>
          </a:p>
        </p:txBody>
      </p:sp>
      <p:pic>
        <p:nvPicPr>
          <p:cNvPr id="2" name="Picture 1"/>
          <p:cNvPicPr>
            <a:picLocks noChangeAspect="1"/>
          </p:cNvPicPr>
          <p:nvPr/>
        </p:nvPicPr>
        <p:blipFill>
          <a:blip r:embed="rId3"/>
          <a:stretch>
            <a:fillRect/>
          </a:stretch>
        </p:blipFill>
        <p:spPr>
          <a:xfrm>
            <a:off x="304800" y="949141"/>
            <a:ext cx="2590800" cy="17272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08559084"/>
              </p:ext>
            </p:extLst>
          </p:nvPr>
        </p:nvGraphicFramePr>
        <p:xfrm>
          <a:off x="336996" y="2895600"/>
          <a:ext cx="8045005" cy="1854200"/>
        </p:xfrm>
        <a:graphic>
          <a:graphicData uri="http://schemas.openxmlformats.org/drawingml/2006/table">
            <a:tbl>
              <a:tblPr firstRow="1" bandRow="1">
                <a:tableStyleId>{5C22544A-7EE6-4342-B048-85BDC9FD1C3A}</a:tableStyleId>
              </a:tblPr>
              <a:tblGrid>
                <a:gridCol w="2495922"/>
                <a:gridCol w="1815282"/>
                <a:gridCol w="1995796"/>
                <a:gridCol w="1738005"/>
              </a:tblGrid>
              <a:tr h="370840">
                <a:tc>
                  <a:txBody>
                    <a:bodyPr/>
                    <a:lstStyle/>
                    <a:p>
                      <a:r>
                        <a:rPr lang="en-US" dirty="0" smtClean="0"/>
                        <a:t>Renewables 2016</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Cost/Savings/</a:t>
                      </a:r>
                      <a:r>
                        <a:rPr lang="en-US" dirty="0" err="1" smtClean="0"/>
                        <a:t>yr</a:t>
                      </a:r>
                      <a:endParaRPr lang="en-US" dirty="0" smtClean="0"/>
                    </a:p>
                  </a:txBody>
                  <a:tcPr/>
                </a:tc>
                <a:tc>
                  <a:txBody>
                    <a:bodyPr/>
                    <a:lstStyle/>
                    <a:p>
                      <a:r>
                        <a:rPr lang="en-US" dirty="0" smtClean="0"/>
                        <a:t>GHGs MTCO2e</a:t>
                      </a:r>
                      <a:endParaRPr lang="en-US" dirty="0"/>
                    </a:p>
                  </a:txBody>
                  <a:tcPr/>
                </a:tc>
                <a:tc>
                  <a:txBody>
                    <a:bodyPr/>
                    <a:lstStyle/>
                    <a:p>
                      <a:r>
                        <a:rPr lang="en-US" dirty="0" smtClean="0"/>
                        <a:t>Energy MWh/</a:t>
                      </a:r>
                      <a:r>
                        <a:rPr lang="en-US" dirty="0" err="1" smtClean="0"/>
                        <a:t>yr</a:t>
                      </a:r>
                      <a:endParaRPr lang="en-US" dirty="0"/>
                    </a:p>
                  </a:txBody>
                  <a:tcPr/>
                </a:tc>
              </a:tr>
              <a:tr h="370840">
                <a:tc>
                  <a:txBody>
                    <a:bodyPr/>
                    <a:lstStyle/>
                    <a:p>
                      <a:r>
                        <a:rPr lang="en-US" dirty="0" smtClean="0"/>
                        <a:t>RECs</a:t>
                      </a:r>
                      <a:endParaRPr lang="en-US" dirty="0"/>
                    </a:p>
                  </a:txBody>
                  <a:tcPr/>
                </a:tc>
                <a:tc>
                  <a:txBody>
                    <a:bodyPr/>
                    <a:lstStyle/>
                    <a:p>
                      <a:r>
                        <a:rPr lang="en-US" dirty="0" smtClean="0"/>
                        <a:t>$20k</a:t>
                      </a:r>
                      <a:endParaRPr lang="en-US" dirty="0"/>
                    </a:p>
                  </a:txBody>
                  <a:tcPr/>
                </a:tc>
                <a:tc>
                  <a:txBody>
                    <a:bodyPr/>
                    <a:lstStyle/>
                    <a:p>
                      <a:r>
                        <a:rPr lang="en-US" dirty="0" smtClean="0"/>
                        <a:t>20,000 </a:t>
                      </a:r>
                      <a:endParaRPr lang="en-US" dirty="0"/>
                    </a:p>
                  </a:txBody>
                  <a:tcPr/>
                </a:tc>
                <a:tc>
                  <a:txBody>
                    <a:bodyPr/>
                    <a:lstStyle/>
                    <a:p>
                      <a:r>
                        <a:rPr lang="en-US" dirty="0" smtClean="0"/>
                        <a:t>20,000</a:t>
                      </a:r>
                      <a:endParaRPr lang="en-US" dirty="0"/>
                    </a:p>
                  </a:txBody>
                  <a:tcPr/>
                </a:tc>
              </a:tr>
              <a:tr h="370840">
                <a:tc>
                  <a:txBody>
                    <a:bodyPr/>
                    <a:lstStyle/>
                    <a:p>
                      <a:r>
                        <a:rPr lang="en-US" dirty="0" smtClean="0"/>
                        <a:t>Onsite solar PV</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1,500</a:t>
                      </a:r>
                      <a:endParaRPr lang="en-US" dirty="0"/>
                    </a:p>
                  </a:txBody>
                  <a:tcPr/>
                </a:tc>
              </a:tr>
              <a:tr h="370840">
                <a:tc>
                  <a:txBody>
                    <a:bodyPr/>
                    <a:lstStyle/>
                    <a:p>
                      <a:r>
                        <a:rPr lang="en-US" dirty="0" smtClean="0"/>
                        <a:t>Onsite solar thermal</a:t>
                      </a:r>
                      <a:endParaRPr lang="en-US" dirty="0"/>
                    </a:p>
                  </a:txBody>
                  <a:tcPr/>
                </a:tc>
                <a:tc>
                  <a:txBody>
                    <a:bodyPr/>
                    <a:lstStyle/>
                    <a:p>
                      <a:r>
                        <a:rPr lang="en-US" dirty="0" smtClean="0"/>
                        <a:t>35% savings</a:t>
                      </a:r>
                      <a:endParaRPr lang="en-US" dirty="0"/>
                    </a:p>
                  </a:txBody>
                  <a:tcPr/>
                </a:tc>
                <a:tc>
                  <a:txBody>
                    <a:bodyPr/>
                    <a:lstStyle/>
                    <a:p>
                      <a:r>
                        <a:rPr lang="en-US" dirty="0" smtClean="0"/>
                        <a:t>0</a:t>
                      </a:r>
                      <a:endParaRPr lang="en-US" dirty="0"/>
                    </a:p>
                  </a:txBody>
                  <a:tcPr/>
                </a:tc>
                <a:tc>
                  <a:txBody>
                    <a:bodyPr/>
                    <a:lstStyle/>
                    <a:p>
                      <a:r>
                        <a:rPr lang="en-US" dirty="0" smtClean="0"/>
                        <a:t>1,750</a:t>
                      </a:r>
                      <a:endParaRPr lang="en-US" dirty="0"/>
                    </a:p>
                  </a:txBody>
                  <a:tcPr/>
                </a:tc>
              </a:tr>
              <a:tr h="370840">
                <a:tc>
                  <a:txBody>
                    <a:bodyPr/>
                    <a:lstStyle/>
                    <a:p>
                      <a:r>
                        <a:rPr lang="en-US" dirty="0" smtClean="0"/>
                        <a:t>Offsite solar PV</a:t>
                      </a:r>
                      <a:endParaRPr lang="en-US" dirty="0"/>
                    </a:p>
                  </a:txBody>
                  <a:tcPr/>
                </a:tc>
                <a:tc>
                  <a:txBody>
                    <a:bodyPr/>
                    <a:lstStyle/>
                    <a:p>
                      <a:r>
                        <a:rPr lang="en-US" dirty="0" smtClean="0"/>
                        <a:t>~$1M</a:t>
                      </a:r>
                      <a:endParaRPr lang="en-US" dirty="0"/>
                    </a:p>
                  </a:txBody>
                  <a:tcPr/>
                </a:tc>
                <a:tc>
                  <a:txBody>
                    <a:bodyPr/>
                    <a:lstStyle/>
                    <a:p>
                      <a:r>
                        <a:rPr lang="en-US" dirty="0" smtClean="0"/>
                        <a:t>30,000</a:t>
                      </a:r>
                      <a:endParaRPr lang="en-US" dirty="0"/>
                    </a:p>
                  </a:txBody>
                  <a:tcPr/>
                </a:tc>
                <a:tc>
                  <a:txBody>
                    <a:bodyPr/>
                    <a:lstStyle/>
                    <a:p>
                      <a:r>
                        <a:rPr lang="en-US" dirty="0" smtClean="0"/>
                        <a:t>30,000</a:t>
                      </a:r>
                      <a:endParaRPr lang="en-US" dirty="0"/>
                    </a:p>
                  </a:txBody>
                  <a:tcPr/>
                </a:tc>
              </a:tr>
            </a:tbl>
          </a:graphicData>
        </a:graphic>
      </p:graphicFrame>
      <p:sp>
        <p:nvSpPr>
          <p:cNvPr id="5" name="TextBox 4"/>
          <p:cNvSpPr txBox="1"/>
          <p:nvPr/>
        </p:nvSpPr>
        <p:spPr>
          <a:xfrm>
            <a:off x="3048000" y="949141"/>
            <a:ext cx="5943600" cy="1477328"/>
          </a:xfrm>
          <a:prstGeom prst="rect">
            <a:avLst/>
          </a:prstGeom>
          <a:noFill/>
        </p:spPr>
        <p:txBody>
          <a:bodyPr wrap="square" rtlCol="0">
            <a:spAutoFit/>
          </a:bodyPr>
          <a:lstStyle/>
          <a:p>
            <a:r>
              <a:rPr lang="en-US" b="1" dirty="0" smtClean="0"/>
              <a:t>Goal: 		  </a:t>
            </a:r>
            <a:r>
              <a:rPr lang="en-US" dirty="0" smtClean="0"/>
              <a:t>Climate neutral by 2020</a:t>
            </a:r>
          </a:p>
          <a:p>
            <a:r>
              <a:rPr lang="en-US" b="1" dirty="0" smtClean="0"/>
              <a:t>Energy GHGs 2009:   </a:t>
            </a:r>
            <a:r>
              <a:rPr lang="en-US" dirty="0" smtClean="0"/>
              <a:t>45,000 MTCO2e</a:t>
            </a:r>
          </a:p>
          <a:p>
            <a:r>
              <a:rPr lang="en-US" b="1" dirty="0" smtClean="0"/>
              <a:t>Energy GHGs 2015:</a:t>
            </a:r>
            <a:r>
              <a:rPr lang="en-US" dirty="0" smtClean="0"/>
              <a:t>	  0 MTCO2e</a:t>
            </a:r>
          </a:p>
          <a:p>
            <a:r>
              <a:rPr lang="en-US" b="1" dirty="0" smtClean="0"/>
              <a:t>Renewables 2016:	  </a:t>
            </a:r>
            <a:r>
              <a:rPr lang="en-US" dirty="0" smtClean="0"/>
              <a:t>100%</a:t>
            </a:r>
          </a:p>
          <a:p>
            <a:r>
              <a:rPr lang="en-US" b="1" dirty="0" smtClean="0"/>
              <a:t>Net Cost/Savings:</a:t>
            </a:r>
            <a:r>
              <a:rPr lang="en-US" dirty="0" smtClean="0"/>
              <a:t>	  ~$1M savings/year</a:t>
            </a:r>
            <a:endParaRPr lang="en-US" dirty="0"/>
          </a:p>
        </p:txBody>
      </p:sp>
      <p:sp>
        <p:nvSpPr>
          <p:cNvPr id="11" name="TextBox 10"/>
          <p:cNvSpPr txBox="1"/>
          <p:nvPr/>
        </p:nvSpPr>
        <p:spPr>
          <a:xfrm>
            <a:off x="336995" y="4876800"/>
            <a:ext cx="8045005" cy="1200329"/>
          </a:xfrm>
          <a:prstGeom prst="rect">
            <a:avLst/>
          </a:prstGeom>
          <a:noFill/>
        </p:spPr>
        <p:txBody>
          <a:bodyPr wrap="square" rtlCol="0">
            <a:spAutoFit/>
          </a:bodyPr>
          <a:lstStyle/>
          <a:p>
            <a:r>
              <a:rPr lang="en-US" dirty="0" smtClean="0"/>
              <a:t>Key Takeaways:</a:t>
            </a:r>
          </a:p>
          <a:p>
            <a:r>
              <a:rPr lang="en-US" dirty="0" smtClean="0"/>
              <a:t>- RECs are low cost and convenient</a:t>
            </a:r>
          </a:p>
          <a:p>
            <a:r>
              <a:rPr lang="en-US" dirty="0" smtClean="0"/>
              <a:t>- Onsite solar is visible but small scale &amp; no GHG benefit claimed due to SREC value</a:t>
            </a:r>
          </a:p>
          <a:p>
            <a:r>
              <a:rPr lang="en-US" dirty="0" smtClean="0"/>
              <a:t>- Offsite solar was large scale &amp; financially attractive</a:t>
            </a:r>
          </a:p>
        </p:txBody>
      </p:sp>
    </p:spTree>
    <p:extLst>
      <p:ext uri="{BB962C8B-B14F-4D97-AF65-F5344CB8AC3E}">
        <p14:creationId xmlns:p14="http://schemas.microsoft.com/office/powerpoint/2010/main" val="33001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646331"/>
          </a:xfrm>
          <a:prstGeom prst="rect">
            <a:avLst/>
          </a:prstGeom>
          <a:noFill/>
        </p:spPr>
        <p:txBody>
          <a:bodyPr wrap="square" rtlCol="0">
            <a:spAutoFit/>
          </a:bodyPr>
          <a:lstStyle/>
          <a:p>
            <a:r>
              <a:rPr lang="en-US" sz="3600" b="1" dirty="0">
                <a:solidFill>
                  <a:srgbClr val="FF8F02"/>
                </a:solidFill>
                <a:latin typeface="+mj-lt"/>
                <a:cs typeface="Myriad Pro"/>
              </a:rPr>
              <a:t>Key Takeaways</a:t>
            </a: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43070" y="1066800"/>
            <a:ext cx="8882270" cy="4770536"/>
          </a:xfrm>
          <a:prstGeom prst="rect">
            <a:avLst/>
          </a:prstGeom>
          <a:noFill/>
        </p:spPr>
        <p:txBody>
          <a:bodyPr wrap="square" rtlCol="0">
            <a:spAutoFit/>
          </a:bodyPr>
          <a:lstStyle/>
          <a:p>
            <a:pPr marL="457200" indent="-457200">
              <a:spcBef>
                <a:spcPts val="1200"/>
              </a:spcBef>
              <a:buFont typeface="Arial"/>
              <a:buChar char="•"/>
            </a:pPr>
            <a:r>
              <a:rPr lang="en-US" sz="2400" dirty="0">
                <a:solidFill>
                  <a:srgbClr val="1F497D"/>
                </a:solidFill>
                <a:cs typeface="Myriad Pro"/>
              </a:rPr>
              <a:t>The </a:t>
            </a:r>
            <a:r>
              <a:rPr lang="en-US" sz="2400" b="1" dirty="0">
                <a:solidFill>
                  <a:srgbClr val="1F497D"/>
                </a:solidFill>
                <a:cs typeface="Myriad Pro"/>
              </a:rPr>
              <a:t>number of colleges and universities buying renewable energy grew 2,000%</a:t>
            </a:r>
            <a:r>
              <a:rPr lang="en-US" sz="2400" dirty="0">
                <a:solidFill>
                  <a:srgbClr val="1F497D"/>
                </a:solidFill>
                <a:cs typeface="Myriad Pro"/>
              </a:rPr>
              <a:t> between 2006 and 2015</a:t>
            </a:r>
            <a:r>
              <a:rPr lang="en-US" sz="2400" baseline="30000" dirty="0">
                <a:solidFill>
                  <a:srgbClr val="1F497D"/>
                </a:solidFill>
                <a:cs typeface="Myriad Pro"/>
              </a:rPr>
              <a:t>1</a:t>
            </a:r>
            <a:r>
              <a:rPr lang="en-US" sz="2400" dirty="0">
                <a:solidFill>
                  <a:srgbClr val="1F497D"/>
                </a:solidFill>
                <a:cs typeface="Myriad Pro"/>
              </a:rPr>
              <a:t>.</a:t>
            </a:r>
          </a:p>
          <a:p>
            <a:pPr marL="457200" indent="-457200">
              <a:spcBef>
                <a:spcPts val="1200"/>
              </a:spcBef>
              <a:buFont typeface="Arial"/>
              <a:buChar char="•"/>
            </a:pPr>
            <a:r>
              <a:rPr lang="en-US" sz="2400" b="1" dirty="0">
                <a:solidFill>
                  <a:srgbClr val="1F497D"/>
                </a:solidFill>
                <a:cs typeface="Myriad Pro"/>
              </a:rPr>
              <a:t>Renewable energy purchases in higher </a:t>
            </a:r>
            <a:r>
              <a:rPr lang="en-US" sz="2400" b="1" dirty="0" err="1">
                <a:solidFill>
                  <a:srgbClr val="1F497D"/>
                </a:solidFill>
                <a:cs typeface="Myriad Pro"/>
              </a:rPr>
              <a:t>ed</a:t>
            </a:r>
            <a:r>
              <a:rPr lang="en-US" sz="2400" b="1" dirty="0">
                <a:solidFill>
                  <a:srgbClr val="1F497D"/>
                </a:solidFill>
                <a:cs typeface="Myriad Pro"/>
              </a:rPr>
              <a:t> grew more than 30 fold </a:t>
            </a:r>
            <a:r>
              <a:rPr lang="en-US" sz="2400" dirty="0">
                <a:solidFill>
                  <a:srgbClr val="1F497D"/>
                </a:solidFill>
                <a:cs typeface="Myriad Pro"/>
              </a:rPr>
              <a:t>from 2006 to 2015</a:t>
            </a:r>
            <a:r>
              <a:rPr lang="en-US" sz="2400" baseline="30000" dirty="0">
                <a:solidFill>
                  <a:srgbClr val="1F497D"/>
                </a:solidFill>
                <a:cs typeface="Myriad Pro"/>
              </a:rPr>
              <a:t>1</a:t>
            </a:r>
            <a:r>
              <a:rPr lang="en-US" sz="2400" dirty="0">
                <a:solidFill>
                  <a:srgbClr val="1F497D"/>
                </a:solidFill>
                <a:cs typeface="Myriad Pro"/>
              </a:rPr>
              <a:t>, increasing from 100,000 </a:t>
            </a:r>
            <a:r>
              <a:rPr lang="en-US" sz="2400" dirty="0" err="1">
                <a:solidFill>
                  <a:srgbClr val="1F497D"/>
                </a:solidFill>
                <a:cs typeface="Myriad Pro"/>
              </a:rPr>
              <a:t>MWh</a:t>
            </a:r>
            <a:r>
              <a:rPr lang="en-US" sz="2400" dirty="0">
                <a:solidFill>
                  <a:srgbClr val="1F497D"/>
                </a:solidFill>
                <a:cs typeface="Myriad Pro"/>
              </a:rPr>
              <a:t> to 3.286 million </a:t>
            </a:r>
            <a:r>
              <a:rPr lang="en-US" sz="2400" dirty="0" err="1">
                <a:solidFill>
                  <a:srgbClr val="1F497D"/>
                </a:solidFill>
                <a:cs typeface="Myriad Pro"/>
              </a:rPr>
              <a:t>MWh</a:t>
            </a:r>
            <a:r>
              <a:rPr lang="en-US" sz="2400" dirty="0">
                <a:solidFill>
                  <a:srgbClr val="1F497D"/>
                </a:solidFill>
                <a:cs typeface="Myriad Pro"/>
              </a:rPr>
              <a:t>.</a:t>
            </a:r>
          </a:p>
          <a:p>
            <a:pPr marL="457200" indent="-457200">
              <a:spcBef>
                <a:spcPts val="1200"/>
              </a:spcBef>
              <a:buFont typeface="Arial"/>
              <a:buChar char="•"/>
            </a:pPr>
            <a:r>
              <a:rPr lang="en-US" sz="2400" b="1" dirty="0">
                <a:solidFill>
                  <a:srgbClr val="1F497D"/>
                </a:solidFill>
                <a:cs typeface="Myriad Pro"/>
              </a:rPr>
              <a:t>RECs are the main way of sourcing renewables </a:t>
            </a:r>
            <a:r>
              <a:rPr lang="en-US" sz="2400" dirty="0">
                <a:solidFill>
                  <a:srgbClr val="1F497D"/>
                </a:solidFill>
                <a:cs typeface="Myriad Pro"/>
              </a:rPr>
              <a:t>but are declining in popularity and total volume</a:t>
            </a:r>
            <a:r>
              <a:rPr lang="en-US" sz="2400" b="1" dirty="0">
                <a:solidFill>
                  <a:srgbClr val="1F497D"/>
                </a:solidFill>
                <a:cs typeface="Myriad Pro"/>
              </a:rPr>
              <a:t>.</a:t>
            </a:r>
            <a:endParaRPr lang="en-US" sz="2400" dirty="0">
              <a:solidFill>
                <a:srgbClr val="1F497D"/>
              </a:solidFill>
              <a:cs typeface="Myriad Pro"/>
            </a:endParaRPr>
          </a:p>
          <a:p>
            <a:pPr marL="457200" indent="-457200">
              <a:spcBef>
                <a:spcPts val="1200"/>
              </a:spcBef>
              <a:buFont typeface="Arial"/>
              <a:buChar char="•"/>
            </a:pPr>
            <a:r>
              <a:rPr lang="en-US" sz="2400" b="1" dirty="0">
                <a:solidFill>
                  <a:srgbClr val="1F497D"/>
                </a:solidFill>
                <a:cs typeface="Myriad Pro"/>
              </a:rPr>
              <a:t>Onsite solar is increasingly common </a:t>
            </a:r>
            <a:r>
              <a:rPr lang="en-US" sz="2400" dirty="0">
                <a:solidFill>
                  <a:srgbClr val="1F497D"/>
                </a:solidFill>
                <a:cs typeface="Myriad Pro"/>
              </a:rPr>
              <a:t>but produces a small amount of energy.</a:t>
            </a:r>
          </a:p>
          <a:p>
            <a:pPr marL="457200" indent="-457200">
              <a:spcBef>
                <a:spcPts val="1200"/>
              </a:spcBef>
              <a:buFont typeface="Arial"/>
              <a:buChar char="•"/>
            </a:pPr>
            <a:r>
              <a:rPr lang="en-US" sz="2400" b="1" dirty="0">
                <a:solidFill>
                  <a:srgbClr val="1F497D"/>
                </a:solidFill>
                <a:cs typeface="Myriad Pro"/>
              </a:rPr>
              <a:t>Offsite renewables purchases are twice as large </a:t>
            </a:r>
            <a:r>
              <a:rPr lang="en-US" sz="2400" dirty="0">
                <a:solidFill>
                  <a:srgbClr val="1F497D"/>
                </a:solidFill>
                <a:cs typeface="Myriad Pro"/>
              </a:rPr>
              <a:t>as any other renewable source, on average.</a:t>
            </a:r>
          </a:p>
        </p:txBody>
      </p:sp>
      <p:sp>
        <p:nvSpPr>
          <p:cNvPr id="12" name="Slide Number Placeholder 11"/>
          <p:cNvSpPr>
            <a:spLocks noGrp="1"/>
          </p:cNvSpPr>
          <p:nvPr>
            <p:ph type="sldNum" sz="quarter" idx="12"/>
          </p:nvPr>
        </p:nvSpPr>
        <p:spPr/>
        <p:txBody>
          <a:bodyPr/>
          <a:lstStyle/>
          <a:p>
            <a:fld id="{03141DBA-DED8-4DA4-AB7A-EEAC9F080771}" type="slidenum">
              <a:rPr lang="en-US" smtClean="0"/>
              <a:pPr/>
              <a:t>12</a:t>
            </a:fld>
            <a:endParaRPr lang="en-US" dirty="0"/>
          </a:p>
        </p:txBody>
      </p:sp>
      <p:sp>
        <p:nvSpPr>
          <p:cNvPr id="13" name="Footer Placeholder 12"/>
          <p:cNvSpPr>
            <a:spLocks noGrp="1"/>
          </p:cNvSpPr>
          <p:nvPr>
            <p:ph type="ftr" sz="quarter" idx="11"/>
          </p:nvPr>
        </p:nvSpPr>
        <p:spPr>
          <a:xfrm>
            <a:off x="533400" y="6356350"/>
            <a:ext cx="5486400" cy="365125"/>
          </a:xfrm>
        </p:spPr>
        <p:txBody>
          <a:bodyPr/>
          <a:lstStyle/>
          <a:p>
            <a:r>
              <a:rPr lang="en-US" sz="1400" baseline="30000" dirty="0"/>
              <a:t>1</a:t>
            </a:r>
            <a:r>
              <a:rPr lang="en-US" sz="1400" dirty="0"/>
              <a:t> 2015 data set is incomplete.</a:t>
            </a:r>
          </a:p>
        </p:txBody>
      </p:sp>
    </p:spTree>
    <p:extLst>
      <p:ext uri="{BB962C8B-B14F-4D97-AF65-F5344CB8AC3E}">
        <p14:creationId xmlns:p14="http://schemas.microsoft.com/office/powerpoint/2010/main" val="324815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646331"/>
          </a:xfrm>
          <a:prstGeom prst="rect">
            <a:avLst/>
          </a:prstGeom>
          <a:noFill/>
        </p:spPr>
        <p:txBody>
          <a:bodyPr wrap="square" rtlCol="0">
            <a:spAutoFit/>
          </a:bodyPr>
          <a:lstStyle/>
          <a:p>
            <a:r>
              <a:rPr lang="en-US" sz="3600" b="1" dirty="0">
                <a:solidFill>
                  <a:srgbClr val="FF8F02"/>
                </a:solidFill>
                <a:latin typeface="+mj-lt"/>
                <a:cs typeface="Myriad Pro"/>
              </a:rPr>
              <a:t>Acknowledgements</a:t>
            </a:r>
          </a:p>
        </p:txBody>
      </p:sp>
      <p:sp>
        <p:nvSpPr>
          <p:cNvPr id="10" name="Isosceles Triangle 9"/>
          <p:cNvSpPr/>
          <p:nvPr/>
        </p:nvSpPr>
        <p:spPr>
          <a:xfrm rot="10800000">
            <a:off x="2895600" y="841698"/>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Sustainability-Institute-Emblem-Blue-RGB-Small.png"/>
          <p:cNvPicPr>
            <a:picLocks noChangeAspect="1"/>
          </p:cNvPicPr>
          <p:nvPr/>
        </p:nvPicPr>
        <p:blipFill rotWithShape="1">
          <a:blip r:embed="rId3">
            <a:extLst>
              <a:ext uri="{28A0092B-C50C-407E-A947-70E740481C1C}">
                <a14:useLocalDpi xmlns:a14="http://schemas.microsoft.com/office/drawing/2010/main" val="0"/>
              </a:ext>
            </a:extLst>
          </a:blip>
          <a:srcRect l="9824" t="24545" r="11133" b="24701"/>
          <a:stretch/>
        </p:blipFill>
        <p:spPr>
          <a:xfrm>
            <a:off x="0" y="1371600"/>
            <a:ext cx="5858934" cy="1032934"/>
          </a:xfrm>
          <a:prstGeom prst="rect">
            <a:avLst/>
          </a:prstGeom>
        </p:spPr>
      </p:pic>
      <p:pic>
        <p:nvPicPr>
          <p:cNvPr id="11" name="Picture 10" descr="Altenex_Logo_EE.jpg"/>
          <p:cNvPicPr>
            <a:picLocks noChangeAspect="1"/>
          </p:cNvPicPr>
          <p:nvPr/>
        </p:nvPicPr>
        <p:blipFill rotWithShape="1">
          <a:blip r:embed="rId4" cstate="print">
            <a:extLst>
              <a:ext uri="{28A0092B-C50C-407E-A947-70E740481C1C}">
                <a14:useLocalDpi xmlns:a14="http://schemas.microsoft.com/office/drawing/2010/main" val="0"/>
              </a:ext>
            </a:extLst>
          </a:blip>
          <a:srcRect l="3875" t="11150" r="3978" b="9000"/>
          <a:stretch/>
        </p:blipFill>
        <p:spPr>
          <a:xfrm>
            <a:off x="6400800" y="1447800"/>
            <a:ext cx="1676400" cy="1019946"/>
          </a:xfrm>
          <a:prstGeom prst="rect">
            <a:avLst/>
          </a:prstGeom>
        </p:spPr>
      </p:pic>
      <p:sp>
        <p:nvSpPr>
          <p:cNvPr id="13" name="TextBox 12"/>
          <p:cNvSpPr txBox="1"/>
          <p:nvPr/>
        </p:nvSpPr>
        <p:spPr>
          <a:xfrm>
            <a:off x="-43070" y="914400"/>
            <a:ext cx="8882270" cy="461665"/>
          </a:xfrm>
          <a:prstGeom prst="rect">
            <a:avLst/>
          </a:prstGeom>
          <a:noFill/>
        </p:spPr>
        <p:txBody>
          <a:bodyPr wrap="square" rtlCol="0">
            <a:spAutoFit/>
          </a:bodyPr>
          <a:lstStyle/>
          <a:p>
            <a:pPr>
              <a:spcBef>
                <a:spcPts val="1200"/>
              </a:spcBef>
            </a:pPr>
            <a:r>
              <a:rPr lang="en-US" sz="2400" dirty="0">
                <a:solidFill>
                  <a:schemeClr val="accent6"/>
                </a:solidFill>
                <a:cs typeface="Myriad Pro"/>
              </a:rPr>
              <a:t>Produced by the UNH Sustainability Institute and Altenex</a:t>
            </a:r>
          </a:p>
        </p:txBody>
      </p:sp>
      <p:sp>
        <p:nvSpPr>
          <p:cNvPr id="14" name="TextBox 13"/>
          <p:cNvSpPr txBox="1"/>
          <p:nvPr/>
        </p:nvSpPr>
        <p:spPr>
          <a:xfrm>
            <a:off x="-16934" y="2514600"/>
            <a:ext cx="9160933" cy="1569660"/>
          </a:xfrm>
          <a:prstGeom prst="rect">
            <a:avLst/>
          </a:prstGeom>
          <a:noFill/>
        </p:spPr>
        <p:txBody>
          <a:bodyPr wrap="square" rtlCol="0">
            <a:spAutoFit/>
          </a:bodyPr>
          <a:lstStyle/>
          <a:p>
            <a:pPr>
              <a:spcBef>
                <a:spcPts val="1200"/>
              </a:spcBef>
            </a:pPr>
            <a:r>
              <a:rPr lang="en-US" sz="2400" dirty="0">
                <a:solidFill>
                  <a:schemeClr val="accent6"/>
                </a:solidFill>
                <a:cs typeface="Myriad Pro"/>
              </a:rPr>
              <a:t>Authors</a:t>
            </a:r>
          </a:p>
          <a:p>
            <a:pPr marL="285750" indent="-285750">
              <a:spcBef>
                <a:spcPts val="1200"/>
              </a:spcBef>
              <a:buFont typeface="Arial"/>
              <a:buChar char="•"/>
            </a:pPr>
            <a:r>
              <a:rPr lang="en-US" sz="1400" dirty="0">
                <a:solidFill>
                  <a:srgbClr val="000000"/>
                </a:solidFill>
                <a:cs typeface="Myriad Pro"/>
              </a:rPr>
              <a:t>Jennifer Andrews, Project Director, Sustainability Institute, University of New Hampshire</a:t>
            </a:r>
            <a:endParaRPr lang="en-US" sz="2400" dirty="0">
              <a:solidFill>
                <a:srgbClr val="000000"/>
              </a:solidFill>
              <a:cs typeface="Myriad Pro"/>
            </a:endParaRPr>
          </a:p>
          <a:p>
            <a:pPr marL="285750" indent="-285750">
              <a:spcBef>
                <a:spcPts val="1200"/>
              </a:spcBef>
              <a:buFont typeface="Arial"/>
              <a:buChar char="•"/>
            </a:pPr>
            <a:r>
              <a:rPr lang="en-US" sz="1400" dirty="0" err="1">
                <a:solidFill>
                  <a:srgbClr val="000000"/>
                </a:solidFill>
                <a:cs typeface="Myriad Pro"/>
              </a:rPr>
              <a:t>Dovev</a:t>
            </a:r>
            <a:r>
              <a:rPr lang="en-US" sz="1400" dirty="0">
                <a:solidFill>
                  <a:srgbClr val="000000"/>
                </a:solidFill>
                <a:cs typeface="Myriad Pro"/>
              </a:rPr>
              <a:t> Levine, Ph.D., Assistant Dean, UNH Graduate School</a:t>
            </a:r>
          </a:p>
          <a:p>
            <a:pPr marL="285750" indent="-285750">
              <a:spcBef>
                <a:spcPts val="1200"/>
              </a:spcBef>
              <a:buFont typeface="Arial"/>
              <a:buChar char="•"/>
            </a:pPr>
            <a:r>
              <a:rPr lang="en-US" sz="1400" dirty="0">
                <a:solidFill>
                  <a:srgbClr val="000000"/>
                </a:solidFill>
                <a:cs typeface="Myriad Pro"/>
              </a:rPr>
              <a:t>Chris O’Brien, Director of Higher Education Programs, Altenex; Faculty, </a:t>
            </a:r>
            <a:r>
              <a:rPr lang="en-US" sz="1400" dirty="0" err="1">
                <a:solidFill>
                  <a:srgbClr val="000000"/>
                </a:solidFill>
                <a:cs typeface="Myriad Pro"/>
              </a:rPr>
              <a:t>Kogod</a:t>
            </a:r>
            <a:r>
              <a:rPr lang="en-US" sz="1400" dirty="0">
                <a:solidFill>
                  <a:srgbClr val="000000"/>
                </a:solidFill>
                <a:cs typeface="Myriad Pro"/>
              </a:rPr>
              <a:t> School of Business, American University</a:t>
            </a:r>
          </a:p>
        </p:txBody>
      </p:sp>
      <p:sp>
        <p:nvSpPr>
          <p:cNvPr id="15" name="TextBox 14"/>
          <p:cNvSpPr txBox="1"/>
          <p:nvPr/>
        </p:nvSpPr>
        <p:spPr>
          <a:xfrm>
            <a:off x="0" y="4343400"/>
            <a:ext cx="8882270" cy="461665"/>
          </a:xfrm>
          <a:prstGeom prst="rect">
            <a:avLst/>
          </a:prstGeom>
          <a:noFill/>
        </p:spPr>
        <p:txBody>
          <a:bodyPr wrap="square" rtlCol="0">
            <a:spAutoFit/>
          </a:bodyPr>
          <a:lstStyle/>
          <a:p>
            <a:pPr>
              <a:spcBef>
                <a:spcPts val="1200"/>
              </a:spcBef>
            </a:pPr>
            <a:r>
              <a:rPr lang="en-US" sz="2400" dirty="0">
                <a:solidFill>
                  <a:schemeClr val="accent6"/>
                </a:solidFill>
                <a:cs typeface="Myriad Pro"/>
              </a:rPr>
              <a:t>Data Partners</a:t>
            </a:r>
          </a:p>
        </p:txBody>
      </p:sp>
      <p:pic>
        <p:nvPicPr>
          <p:cNvPr id="2" name="Picture 1"/>
          <p:cNvPicPr>
            <a:picLocks noChangeAspect="1"/>
          </p:cNvPicPr>
          <p:nvPr/>
        </p:nvPicPr>
        <p:blipFill>
          <a:blip r:embed="rId5"/>
          <a:stretch>
            <a:fillRect/>
          </a:stretch>
        </p:blipFill>
        <p:spPr>
          <a:xfrm>
            <a:off x="4715319" y="5470906"/>
            <a:ext cx="2806700" cy="508000"/>
          </a:xfrm>
          <a:prstGeom prst="rect">
            <a:avLst/>
          </a:prstGeom>
        </p:spPr>
      </p:pic>
      <p:pic>
        <p:nvPicPr>
          <p:cNvPr id="3" name="Picture 2"/>
          <p:cNvPicPr>
            <a:picLocks noChangeAspect="1"/>
          </p:cNvPicPr>
          <p:nvPr/>
        </p:nvPicPr>
        <p:blipFill>
          <a:blip r:embed="rId6"/>
          <a:stretch>
            <a:fillRect/>
          </a:stretch>
        </p:blipFill>
        <p:spPr>
          <a:xfrm>
            <a:off x="531757" y="4885729"/>
            <a:ext cx="1248156" cy="990600"/>
          </a:xfrm>
          <a:prstGeom prst="rect">
            <a:avLst/>
          </a:prstGeom>
        </p:spPr>
      </p:pic>
      <p:pic>
        <p:nvPicPr>
          <p:cNvPr id="4" name="Picture 3"/>
          <p:cNvPicPr>
            <a:picLocks noChangeAspect="1"/>
          </p:cNvPicPr>
          <p:nvPr/>
        </p:nvPicPr>
        <p:blipFill rotWithShape="1">
          <a:blip r:embed="rId7"/>
          <a:srcRect t="18540" b="14738"/>
          <a:stretch/>
        </p:blipFill>
        <p:spPr>
          <a:xfrm>
            <a:off x="6553200" y="4648198"/>
            <a:ext cx="1937638" cy="822707"/>
          </a:xfrm>
          <a:prstGeom prst="rect">
            <a:avLst/>
          </a:prstGeom>
        </p:spPr>
      </p:pic>
      <p:pic>
        <p:nvPicPr>
          <p:cNvPr id="6" name="Picture 5"/>
          <p:cNvPicPr>
            <a:picLocks noChangeAspect="1"/>
          </p:cNvPicPr>
          <p:nvPr/>
        </p:nvPicPr>
        <p:blipFill>
          <a:blip r:embed="rId8"/>
          <a:stretch>
            <a:fillRect/>
          </a:stretch>
        </p:blipFill>
        <p:spPr>
          <a:xfrm>
            <a:off x="2286000" y="4648199"/>
            <a:ext cx="2952372" cy="907027"/>
          </a:xfrm>
          <a:prstGeom prst="rect">
            <a:avLst/>
          </a:prstGeom>
        </p:spPr>
      </p:pic>
      <p:sp>
        <p:nvSpPr>
          <p:cNvPr id="21" name="Slide Number Placeholder 20"/>
          <p:cNvSpPr>
            <a:spLocks noGrp="1"/>
          </p:cNvSpPr>
          <p:nvPr>
            <p:ph type="sldNum" sz="quarter" idx="12"/>
          </p:nvPr>
        </p:nvSpPr>
        <p:spPr/>
        <p:txBody>
          <a:bodyPr/>
          <a:lstStyle/>
          <a:p>
            <a:fld id="{03141DBA-DED8-4DA4-AB7A-EEAC9F080771}" type="slidenum">
              <a:rPr lang="en-US" smtClean="0"/>
              <a:pPr/>
              <a:t>13</a:t>
            </a:fld>
            <a:endParaRPr lang="en-US" dirty="0"/>
          </a:p>
        </p:txBody>
      </p:sp>
    </p:spTree>
    <p:extLst>
      <p:ext uri="{BB962C8B-B14F-4D97-AF65-F5344CB8AC3E}">
        <p14:creationId xmlns:p14="http://schemas.microsoft.com/office/powerpoint/2010/main" val="147839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646331"/>
          </a:xfrm>
          <a:prstGeom prst="rect">
            <a:avLst/>
          </a:prstGeom>
          <a:noFill/>
        </p:spPr>
        <p:txBody>
          <a:bodyPr wrap="square" rtlCol="0">
            <a:spAutoFit/>
          </a:bodyPr>
          <a:lstStyle/>
          <a:p>
            <a:r>
              <a:rPr lang="en-US" sz="3600" b="1" dirty="0">
                <a:solidFill>
                  <a:srgbClr val="FF8F02"/>
                </a:solidFill>
                <a:latin typeface="+mj-lt"/>
                <a:cs typeface="Myriad Pro"/>
              </a:rPr>
              <a:t>Methodology Notes</a:t>
            </a:r>
          </a:p>
        </p:txBody>
      </p:sp>
      <p:sp>
        <p:nvSpPr>
          <p:cNvPr id="10" name="Isosceles Triangle 9"/>
          <p:cNvSpPr/>
          <p:nvPr/>
        </p:nvSpPr>
        <p:spPr>
          <a:xfrm rot="10800000">
            <a:off x="2895600" y="841698"/>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43070" y="1066800"/>
            <a:ext cx="9187070" cy="5078314"/>
          </a:xfrm>
          <a:prstGeom prst="rect">
            <a:avLst/>
          </a:prstGeom>
          <a:noFill/>
        </p:spPr>
        <p:txBody>
          <a:bodyPr wrap="square" rtlCol="0">
            <a:spAutoFit/>
          </a:bodyPr>
          <a:lstStyle/>
          <a:p>
            <a:pPr marL="457200" indent="-457200">
              <a:spcBef>
                <a:spcPts val="1200"/>
              </a:spcBef>
              <a:buFont typeface="Arial"/>
              <a:buChar char="•"/>
            </a:pPr>
            <a:r>
              <a:rPr lang="en-US" dirty="0">
                <a:solidFill>
                  <a:srgbClr val="1F497D"/>
                </a:solidFill>
                <a:cs typeface="Myriad Pro"/>
              </a:rPr>
              <a:t>Data sources included: </a:t>
            </a:r>
          </a:p>
          <a:p>
            <a:pPr marL="914400" lvl="1" indent="-457200">
              <a:lnSpc>
                <a:spcPct val="50000"/>
              </a:lnSpc>
              <a:spcBef>
                <a:spcPts val="1200"/>
              </a:spcBef>
              <a:buFont typeface="Courier New"/>
              <a:buChar char="o"/>
            </a:pPr>
            <a:r>
              <a:rPr lang="en-US" dirty="0">
                <a:solidFill>
                  <a:srgbClr val="1F497D"/>
                </a:solidFill>
                <a:cs typeface="Myriad Pro"/>
              </a:rPr>
              <a:t>US EPA Green Power Partnership reports</a:t>
            </a:r>
          </a:p>
          <a:p>
            <a:pPr marL="914400" lvl="1" indent="-457200">
              <a:lnSpc>
                <a:spcPct val="50000"/>
              </a:lnSpc>
              <a:spcBef>
                <a:spcPts val="1200"/>
              </a:spcBef>
              <a:buFont typeface="Courier New"/>
              <a:buChar char="o"/>
            </a:pPr>
            <a:r>
              <a:rPr lang="en-US" dirty="0">
                <a:solidFill>
                  <a:srgbClr val="1F497D"/>
                </a:solidFill>
                <a:cs typeface="Myriad Pro"/>
              </a:rPr>
              <a:t>ACUPCC reports</a:t>
            </a:r>
          </a:p>
          <a:p>
            <a:pPr marL="914400" lvl="1" indent="-457200">
              <a:lnSpc>
                <a:spcPct val="50000"/>
              </a:lnSpc>
              <a:spcBef>
                <a:spcPts val="1200"/>
              </a:spcBef>
              <a:buFont typeface="Courier New"/>
              <a:buChar char="o"/>
            </a:pPr>
            <a:r>
              <a:rPr lang="en-US" dirty="0">
                <a:solidFill>
                  <a:srgbClr val="1F497D"/>
                </a:solidFill>
                <a:cs typeface="Myriad Pro"/>
              </a:rPr>
              <a:t>AASHE STARS reports</a:t>
            </a:r>
          </a:p>
          <a:p>
            <a:pPr marL="914400" lvl="1" indent="-457200">
              <a:lnSpc>
                <a:spcPct val="50000"/>
              </a:lnSpc>
              <a:spcBef>
                <a:spcPts val="1200"/>
              </a:spcBef>
              <a:buFont typeface="Courier New"/>
              <a:buChar char="o"/>
            </a:pPr>
            <a:r>
              <a:rPr lang="en-US" dirty="0" err="1">
                <a:solidFill>
                  <a:srgbClr val="1F497D"/>
                </a:solidFill>
                <a:cs typeface="Myriad Pro"/>
              </a:rPr>
              <a:t>CarbonMap</a:t>
            </a:r>
            <a:r>
              <a:rPr lang="en-US" dirty="0">
                <a:solidFill>
                  <a:srgbClr val="1F497D"/>
                </a:solidFill>
                <a:cs typeface="Myriad Pro"/>
              </a:rPr>
              <a:t> greenhouse gas reports </a:t>
            </a:r>
          </a:p>
          <a:p>
            <a:pPr marL="457200" indent="-457200">
              <a:spcBef>
                <a:spcPts val="1200"/>
              </a:spcBef>
              <a:buFont typeface="Arial"/>
              <a:buChar char="•"/>
            </a:pPr>
            <a:r>
              <a:rPr lang="en-US" dirty="0">
                <a:solidFill>
                  <a:srgbClr val="1F497D"/>
                </a:solidFill>
                <a:cs typeface="Myriad Pro"/>
              </a:rPr>
              <a:t>Renewable energy reporting is voluntary and most campuses do not report.</a:t>
            </a:r>
          </a:p>
          <a:p>
            <a:pPr marL="457200" indent="-457200">
              <a:spcBef>
                <a:spcPts val="1200"/>
              </a:spcBef>
              <a:buFont typeface="Arial"/>
              <a:buChar char="•"/>
            </a:pPr>
            <a:r>
              <a:rPr lang="en-US" dirty="0">
                <a:solidFill>
                  <a:srgbClr val="1F497D"/>
                </a:solidFill>
                <a:cs typeface="Myriad Pro"/>
              </a:rPr>
              <a:t>REC ownership is required for any source to be considered green power. But this report uses the term “RECs” to describe sourcing strategies that include “unbundled RECs,” as well as RECs bundled with energy by retail energy suppliers or utilities. See </a:t>
            </a:r>
            <a:r>
              <a:rPr lang="en-US" dirty="0">
                <a:solidFill>
                  <a:srgbClr val="1F497D"/>
                </a:solidFill>
                <a:cs typeface="Myriad Pro"/>
                <a:hlinkClick r:id="rId3"/>
              </a:rPr>
              <a:t>www.greengigawatt.org</a:t>
            </a:r>
            <a:r>
              <a:rPr lang="en-US" dirty="0">
                <a:solidFill>
                  <a:srgbClr val="1F497D"/>
                </a:solidFill>
                <a:cs typeface="Myriad Pro"/>
              </a:rPr>
              <a:t> for more information.</a:t>
            </a:r>
          </a:p>
          <a:p>
            <a:pPr marL="457200" indent="-457200">
              <a:spcBef>
                <a:spcPts val="1200"/>
              </a:spcBef>
              <a:buFont typeface="Arial"/>
              <a:buChar char="•"/>
            </a:pPr>
            <a:r>
              <a:rPr lang="en-US" dirty="0">
                <a:solidFill>
                  <a:srgbClr val="1F497D"/>
                </a:solidFill>
                <a:cs typeface="Myriad Pro"/>
              </a:rPr>
              <a:t>Data for 2015 is considered incomplete.</a:t>
            </a:r>
          </a:p>
          <a:p>
            <a:pPr marL="457200" indent="-457200">
              <a:spcBef>
                <a:spcPts val="1200"/>
              </a:spcBef>
              <a:buFont typeface="Arial"/>
              <a:buChar char="•"/>
            </a:pPr>
            <a:r>
              <a:rPr lang="en-US" dirty="0">
                <a:solidFill>
                  <a:srgbClr val="1F497D"/>
                </a:solidFill>
                <a:cs typeface="Myriad Pro"/>
              </a:rPr>
              <a:t>Annual reporting periods varied among the data sources. Data was assigned to the calendar year during which the majority of the reported data occurred.</a:t>
            </a:r>
          </a:p>
          <a:p>
            <a:pPr marL="457200" indent="-457200">
              <a:spcBef>
                <a:spcPts val="1200"/>
              </a:spcBef>
              <a:buFont typeface="Arial"/>
              <a:buChar char="•"/>
            </a:pPr>
            <a:r>
              <a:rPr lang="en-US" dirty="0">
                <a:solidFill>
                  <a:srgbClr val="1F497D"/>
                </a:solidFill>
                <a:cs typeface="Myriad Pro"/>
              </a:rPr>
              <a:t>Where data was reported to more than one source, the sources were selected in the following order: US EPA GPP, ACUPCC, AASHE STARS, </a:t>
            </a:r>
            <a:r>
              <a:rPr lang="en-US" dirty="0" err="1">
                <a:solidFill>
                  <a:srgbClr val="1F497D"/>
                </a:solidFill>
                <a:cs typeface="Myriad Pro"/>
              </a:rPr>
              <a:t>CarbonMap</a:t>
            </a:r>
            <a:r>
              <a:rPr lang="en-US" dirty="0">
                <a:solidFill>
                  <a:srgbClr val="1F497D"/>
                </a:solidFill>
                <a:cs typeface="Myriad Pro"/>
              </a:rPr>
              <a:t>.</a:t>
            </a:r>
          </a:p>
        </p:txBody>
      </p:sp>
      <p:sp>
        <p:nvSpPr>
          <p:cNvPr id="19" name="Slide Number Placeholder 18"/>
          <p:cNvSpPr>
            <a:spLocks noGrp="1"/>
          </p:cNvSpPr>
          <p:nvPr>
            <p:ph type="sldNum" sz="quarter" idx="12"/>
          </p:nvPr>
        </p:nvSpPr>
        <p:spPr/>
        <p:txBody>
          <a:bodyPr/>
          <a:lstStyle/>
          <a:p>
            <a:fld id="{03141DBA-DED8-4DA4-AB7A-EEAC9F080771}" type="slidenum">
              <a:rPr lang="en-US" smtClean="0"/>
              <a:pPr/>
              <a:t>14</a:t>
            </a:fld>
            <a:endParaRPr lang="en-US" dirty="0"/>
          </a:p>
        </p:txBody>
      </p:sp>
    </p:spTree>
    <p:extLst>
      <p:ext uri="{BB962C8B-B14F-4D97-AF65-F5344CB8AC3E}">
        <p14:creationId xmlns:p14="http://schemas.microsoft.com/office/powerpoint/2010/main" val="2490352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8991600" cy="1200329"/>
          </a:xfrm>
          <a:prstGeom prst="rect">
            <a:avLst/>
          </a:prstGeom>
          <a:noFill/>
        </p:spPr>
        <p:txBody>
          <a:bodyPr wrap="square" rtlCol="0">
            <a:spAutoFit/>
          </a:bodyPr>
          <a:lstStyle/>
          <a:p>
            <a:r>
              <a:rPr lang="en-US" sz="3600" b="1" dirty="0" smtClean="0">
                <a:solidFill>
                  <a:srgbClr val="FF8F02"/>
                </a:solidFill>
                <a:latin typeface="+mj-lt"/>
                <a:cs typeface="Myriad Pro"/>
              </a:rPr>
              <a:t>Background</a:t>
            </a:r>
          </a:p>
          <a:p>
            <a:endParaRPr lang="en-US" sz="3600" b="1" dirty="0">
              <a:solidFill>
                <a:srgbClr val="FF8F02"/>
              </a:solidFill>
              <a:latin typeface="Myriad Pro"/>
              <a:cs typeface="Myriad Pro"/>
            </a:endParaRP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43070" y="1066800"/>
            <a:ext cx="9187070" cy="4555093"/>
          </a:xfrm>
          <a:prstGeom prst="rect">
            <a:avLst/>
          </a:prstGeom>
          <a:noFill/>
        </p:spPr>
        <p:txBody>
          <a:bodyPr wrap="square" rtlCol="0">
            <a:spAutoFit/>
          </a:bodyPr>
          <a:lstStyle/>
          <a:p>
            <a:pPr>
              <a:spcBef>
                <a:spcPts val="1200"/>
              </a:spcBef>
            </a:pPr>
            <a:r>
              <a:rPr lang="en-US" sz="2400" dirty="0">
                <a:solidFill>
                  <a:schemeClr val="tx2"/>
                </a:solidFill>
                <a:cs typeface="Myriad Pro"/>
              </a:rPr>
              <a:t>Important factors shaping renewable energy in higher </a:t>
            </a:r>
            <a:r>
              <a:rPr lang="en-US" sz="2400" dirty="0" err="1">
                <a:solidFill>
                  <a:schemeClr val="tx2"/>
                </a:solidFill>
                <a:cs typeface="Myriad Pro"/>
              </a:rPr>
              <a:t>ed</a:t>
            </a:r>
            <a:r>
              <a:rPr lang="en-US" sz="2400" dirty="0">
                <a:solidFill>
                  <a:schemeClr val="tx2"/>
                </a:solidFill>
                <a:cs typeface="Myriad Pro"/>
              </a:rPr>
              <a:t>:</a:t>
            </a:r>
          </a:p>
          <a:p>
            <a:pPr marL="457200" indent="-457200">
              <a:spcBef>
                <a:spcPts val="1200"/>
              </a:spcBef>
              <a:buFont typeface="Arial"/>
              <a:buChar char="•"/>
            </a:pPr>
            <a:r>
              <a:rPr lang="en-US" sz="2400" dirty="0">
                <a:solidFill>
                  <a:schemeClr val="tx2"/>
                </a:solidFill>
                <a:cs typeface="Myriad Pro"/>
              </a:rPr>
              <a:t>The higher </a:t>
            </a:r>
            <a:r>
              <a:rPr lang="en-US" sz="2400" dirty="0" err="1">
                <a:solidFill>
                  <a:schemeClr val="tx2"/>
                </a:solidFill>
                <a:cs typeface="Myriad Pro"/>
              </a:rPr>
              <a:t>ed</a:t>
            </a:r>
            <a:r>
              <a:rPr lang="en-US" sz="2400" dirty="0">
                <a:solidFill>
                  <a:schemeClr val="tx2"/>
                </a:solidFill>
                <a:cs typeface="Myriad Pro"/>
              </a:rPr>
              <a:t> sector is </a:t>
            </a:r>
            <a:r>
              <a:rPr lang="en-US" sz="2400" dirty="0" smtClean="0">
                <a:solidFill>
                  <a:schemeClr val="tx2"/>
                </a:solidFill>
                <a:cs typeface="Myriad Pro"/>
              </a:rPr>
              <a:t>committed to mitigating GHGs</a:t>
            </a:r>
            <a:endParaRPr lang="en-US" sz="2400" dirty="0">
              <a:solidFill>
                <a:schemeClr val="tx2"/>
              </a:solidFill>
              <a:cs typeface="Myriad Pro"/>
            </a:endParaRPr>
          </a:p>
          <a:p>
            <a:pPr marL="457200" indent="-457200">
              <a:spcBef>
                <a:spcPts val="1200"/>
              </a:spcBef>
              <a:buFont typeface="Arial"/>
              <a:buChar char="•"/>
            </a:pPr>
            <a:r>
              <a:rPr lang="en-US" sz="2400" dirty="0" smtClean="0">
                <a:solidFill>
                  <a:schemeClr val="tx2"/>
                </a:solidFill>
                <a:cs typeface="Myriad Pro"/>
              </a:rPr>
              <a:t>Wind </a:t>
            </a:r>
            <a:r>
              <a:rPr lang="en-US" sz="2400" dirty="0">
                <a:solidFill>
                  <a:schemeClr val="tx2"/>
                </a:solidFill>
                <a:cs typeface="Myriad Pro"/>
              </a:rPr>
              <a:t>&amp; solar costs have plummeted, making renewables financially attractive compared to conventional energy</a:t>
            </a:r>
          </a:p>
          <a:p>
            <a:pPr marL="457200" indent="-457200">
              <a:spcBef>
                <a:spcPts val="1200"/>
              </a:spcBef>
              <a:buFont typeface="Arial"/>
              <a:buChar char="•"/>
            </a:pPr>
            <a:r>
              <a:rPr lang="en-US" sz="2400" dirty="0" smtClean="0">
                <a:solidFill>
                  <a:schemeClr val="tx2"/>
                </a:solidFill>
                <a:cs typeface="Myriad Pro"/>
              </a:rPr>
              <a:t>Federal tax credits have been supporting growth</a:t>
            </a:r>
          </a:p>
          <a:p>
            <a:pPr marL="457200" indent="-457200">
              <a:spcBef>
                <a:spcPts val="1200"/>
              </a:spcBef>
              <a:buFont typeface="Arial"/>
              <a:buChar char="•"/>
            </a:pPr>
            <a:r>
              <a:rPr lang="en-US" sz="2400" dirty="0" smtClean="0">
                <a:solidFill>
                  <a:schemeClr val="tx2"/>
                </a:solidFill>
                <a:cs typeface="Myriad Pro"/>
              </a:rPr>
              <a:t>Net metering and renewable portfolio standards with solar carve outs have enabled growth in onsite solar in some states</a:t>
            </a:r>
          </a:p>
          <a:p>
            <a:pPr marL="457200" indent="-457200">
              <a:spcBef>
                <a:spcPts val="1200"/>
              </a:spcBef>
              <a:buFont typeface="Arial"/>
              <a:buChar char="•"/>
            </a:pPr>
            <a:r>
              <a:rPr lang="en-US" sz="2400" dirty="0" smtClean="0">
                <a:solidFill>
                  <a:schemeClr val="tx2"/>
                </a:solidFill>
                <a:cs typeface="Myriad Pro"/>
              </a:rPr>
              <a:t>States with deregulated wholesale and retail choice allow colleges and universities to source offsite renewables, while regulated states inhibit this strategy</a:t>
            </a:r>
          </a:p>
        </p:txBody>
      </p:sp>
      <p:sp>
        <p:nvSpPr>
          <p:cNvPr id="10" name="Slide Number Placeholder 9"/>
          <p:cNvSpPr>
            <a:spLocks noGrp="1"/>
          </p:cNvSpPr>
          <p:nvPr>
            <p:ph type="sldNum" sz="quarter" idx="12"/>
          </p:nvPr>
        </p:nvSpPr>
        <p:spPr/>
        <p:txBody>
          <a:bodyPr/>
          <a:lstStyle/>
          <a:p>
            <a:fld id="{03141DBA-DED8-4DA4-AB7A-EEAC9F080771}" type="slidenum">
              <a:rPr lang="en-US" smtClean="0"/>
              <a:pPr/>
              <a:t>1</a:t>
            </a:fld>
            <a:endParaRPr lang="en-US" dirty="0"/>
          </a:p>
        </p:txBody>
      </p:sp>
    </p:spTree>
    <p:extLst>
      <p:ext uri="{BB962C8B-B14F-4D97-AF65-F5344CB8AC3E}">
        <p14:creationId xmlns:p14="http://schemas.microsoft.com/office/powerpoint/2010/main" val="317434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a:solidFill>
                  <a:srgbClr val="FF8F02"/>
                </a:solidFill>
                <a:latin typeface="+mj-lt"/>
                <a:cs typeface="Myriad Pro"/>
              </a:rPr>
              <a:t>Green Power In Higher Ed</a:t>
            </a:r>
          </a:p>
        </p:txBody>
      </p:sp>
      <p:sp>
        <p:nvSpPr>
          <p:cNvPr id="3" name="TextBox 2"/>
          <p:cNvSpPr txBox="1"/>
          <p:nvPr/>
        </p:nvSpPr>
        <p:spPr>
          <a:xfrm>
            <a:off x="152400" y="1752600"/>
            <a:ext cx="8839200" cy="1200329"/>
          </a:xfrm>
          <a:prstGeom prst="rect">
            <a:avLst/>
          </a:prstGeom>
          <a:noFill/>
        </p:spPr>
        <p:txBody>
          <a:bodyPr wrap="square" rtlCol="0">
            <a:spAutoFit/>
          </a:bodyPr>
          <a:lstStyle/>
          <a:p>
            <a:pPr marL="285750" indent="-285750">
              <a:buFont typeface="Arial"/>
              <a:buChar char="•"/>
            </a:pPr>
            <a:r>
              <a:rPr lang="en-US" sz="3600" b="1" dirty="0">
                <a:solidFill>
                  <a:schemeClr val="bg1"/>
                </a:solidFill>
                <a:latin typeface="Myriad Pro"/>
                <a:cs typeface="Myriad Pro"/>
              </a:rPr>
              <a:t>Bullet points</a:t>
            </a:r>
          </a:p>
          <a:p>
            <a:endParaRPr lang="en-US" sz="3600" b="1" dirty="0"/>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Slide Number Placeholder 17"/>
          <p:cNvSpPr>
            <a:spLocks noGrp="1"/>
          </p:cNvSpPr>
          <p:nvPr>
            <p:ph type="sldNum" sz="quarter" idx="12"/>
          </p:nvPr>
        </p:nvSpPr>
        <p:spPr/>
        <p:txBody>
          <a:bodyPr/>
          <a:lstStyle/>
          <a:p>
            <a:fld id="{03141DBA-DED8-4DA4-AB7A-EEAC9F080771}" type="slidenum">
              <a:rPr lang="en-US" smtClean="0"/>
              <a:pPr/>
              <a:t>2</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482318020"/>
              </p:ext>
            </p:extLst>
          </p:nvPr>
        </p:nvGraphicFramePr>
        <p:xfrm>
          <a:off x="0" y="1143000"/>
          <a:ext cx="9067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97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a:solidFill>
                  <a:srgbClr val="FF8F02"/>
                </a:solidFill>
                <a:latin typeface="+mj-lt"/>
                <a:cs typeface="Myriad Pro"/>
              </a:rPr>
              <a:t>Green Power In Higher Ed by Type</a:t>
            </a:r>
          </a:p>
        </p:txBody>
      </p:sp>
      <p:sp>
        <p:nvSpPr>
          <p:cNvPr id="3" name="TextBox 2"/>
          <p:cNvSpPr txBox="1"/>
          <p:nvPr/>
        </p:nvSpPr>
        <p:spPr>
          <a:xfrm>
            <a:off x="152400" y="1752600"/>
            <a:ext cx="8839200" cy="1200329"/>
          </a:xfrm>
          <a:prstGeom prst="rect">
            <a:avLst/>
          </a:prstGeom>
          <a:noFill/>
        </p:spPr>
        <p:txBody>
          <a:bodyPr wrap="square" rtlCol="0">
            <a:spAutoFit/>
          </a:bodyPr>
          <a:lstStyle/>
          <a:p>
            <a:pPr marL="285750" indent="-285750">
              <a:buFont typeface="Arial"/>
              <a:buChar char="•"/>
            </a:pPr>
            <a:r>
              <a:rPr lang="en-US" sz="3600" b="1" dirty="0">
                <a:solidFill>
                  <a:schemeClr val="bg1"/>
                </a:solidFill>
                <a:latin typeface="Myriad Pro"/>
                <a:cs typeface="Myriad Pro"/>
              </a:rPr>
              <a:t>Bullet points</a:t>
            </a:r>
          </a:p>
          <a:p>
            <a:endParaRPr lang="en-US" sz="3600" b="1" dirty="0"/>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12"/>
          <p:cNvSpPr>
            <a:spLocks noGrp="1"/>
          </p:cNvSpPr>
          <p:nvPr>
            <p:ph type="sldNum" sz="quarter" idx="12"/>
          </p:nvPr>
        </p:nvSpPr>
        <p:spPr/>
        <p:txBody>
          <a:bodyPr/>
          <a:lstStyle/>
          <a:p>
            <a:fld id="{03141DBA-DED8-4DA4-AB7A-EEAC9F080771}" type="slidenum">
              <a:rPr lang="en-US" smtClean="0"/>
              <a:pPr/>
              <a:t>3</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105508382"/>
              </p:ext>
            </p:extLst>
          </p:nvPr>
        </p:nvGraphicFramePr>
        <p:xfrm>
          <a:off x="0" y="1143000"/>
          <a:ext cx="8763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871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err="1">
                <a:solidFill>
                  <a:srgbClr val="FF8F02"/>
                </a:solidFill>
                <a:latin typeface="+mj-lt"/>
                <a:cs typeface="Myriad Pro"/>
              </a:rPr>
              <a:t>Avg</a:t>
            </a:r>
            <a:r>
              <a:rPr lang="en-US" sz="3600" b="1" dirty="0">
                <a:solidFill>
                  <a:srgbClr val="FF8F02"/>
                </a:solidFill>
                <a:latin typeface="+mj-lt"/>
                <a:cs typeface="Myriad Pro"/>
              </a:rPr>
              <a:t> Green Power per Campus</a:t>
            </a: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Slide Number Placeholder 13"/>
          <p:cNvSpPr>
            <a:spLocks noGrp="1"/>
          </p:cNvSpPr>
          <p:nvPr>
            <p:ph type="sldNum" sz="quarter" idx="12"/>
          </p:nvPr>
        </p:nvSpPr>
        <p:spPr/>
        <p:txBody>
          <a:bodyPr/>
          <a:lstStyle/>
          <a:p>
            <a:fld id="{03141DBA-DED8-4DA4-AB7A-EEAC9F080771}" type="slidenum">
              <a:rPr lang="en-US" smtClean="0"/>
              <a:pPr/>
              <a:t>4</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310614299"/>
              </p:ext>
            </p:extLst>
          </p:nvPr>
        </p:nvGraphicFramePr>
        <p:xfrm>
          <a:off x="0" y="1143000"/>
          <a:ext cx="8077199"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299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err="1">
                <a:solidFill>
                  <a:srgbClr val="FF8F02"/>
                </a:solidFill>
                <a:latin typeface="+mj-lt"/>
                <a:cs typeface="Myriad Pro"/>
              </a:rPr>
              <a:t>Avg</a:t>
            </a:r>
            <a:r>
              <a:rPr lang="en-US" sz="3600" b="1" dirty="0">
                <a:solidFill>
                  <a:srgbClr val="FF8F02"/>
                </a:solidFill>
                <a:latin typeface="+mj-lt"/>
                <a:cs typeface="Myriad Pro"/>
              </a:rPr>
              <a:t> Green Power per Campus by Type</a:t>
            </a: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11"/>
          <p:cNvSpPr>
            <a:spLocks noGrp="1"/>
          </p:cNvSpPr>
          <p:nvPr>
            <p:ph type="sldNum" sz="quarter" idx="12"/>
          </p:nvPr>
        </p:nvSpPr>
        <p:spPr/>
        <p:txBody>
          <a:bodyPr/>
          <a:lstStyle/>
          <a:p>
            <a:fld id="{03141DBA-DED8-4DA4-AB7A-EEAC9F080771}" type="slidenum">
              <a:rPr lang="en-US" smtClean="0"/>
              <a:pPr/>
              <a:t>5</a:t>
            </a:fld>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1034108071"/>
              </p:ext>
            </p:extLst>
          </p:nvPr>
        </p:nvGraphicFramePr>
        <p:xfrm>
          <a:off x="0" y="1143000"/>
          <a:ext cx="89154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29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a:solidFill>
                  <a:srgbClr val="FF8F02"/>
                </a:solidFill>
                <a:latin typeface="+mj-lt"/>
                <a:cs typeface="Myriad Pro"/>
              </a:rPr>
              <a:t>Campuses Buying Green Power</a:t>
            </a:r>
          </a:p>
        </p:txBody>
      </p:sp>
      <p:sp>
        <p:nvSpPr>
          <p:cNvPr id="9" name="Isosceles Triangle 8"/>
          <p:cNvSpPr/>
          <p:nvPr/>
        </p:nvSpPr>
        <p:spPr>
          <a:xfrm rot="10800000">
            <a:off x="2895600" y="762000"/>
            <a:ext cx="685800" cy="3013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Slide Number Placeholder 14"/>
          <p:cNvSpPr>
            <a:spLocks noGrp="1"/>
          </p:cNvSpPr>
          <p:nvPr>
            <p:ph type="sldNum" sz="quarter" idx="12"/>
          </p:nvPr>
        </p:nvSpPr>
        <p:spPr/>
        <p:txBody>
          <a:bodyPr/>
          <a:lstStyle/>
          <a:p>
            <a:fld id="{03141DBA-DED8-4DA4-AB7A-EEAC9F080771}" type="slidenum">
              <a:rPr lang="en-US" smtClean="0"/>
              <a:pPr/>
              <a:t>6</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70005730"/>
              </p:ext>
            </p:extLst>
          </p:nvPr>
        </p:nvGraphicFramePr>
        <p:xfrm>
          <a:off x="0" y="1143000"/>
          <a:ext cx="8077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4424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76200"/>
            <a:ext cx="9144000" cy="646331"/>
          </a:xfrm>
          <a:prstGeom prst="rect">
            <a:avLst/>
          </a:prstGeom>
          <a:noFill/>
        </p:spPr>
        <p:txBody>
          <a:bodyPr wrap="square" rtlCol="0">
            <a:spAutoFit/>
          </a:bodyPr>
          <a:lstStyle/>
          <a:p>
            <a:r>
              <a:rPr lang="en-US" sz="3600" b="1" dirty="0">
                <a:solidFill>
                  <a:srgbClr val="FF8F02"/>
                </a:solidFill>
                <a:latin typeface="+mj-lt"/>
                <a:cs typeface="Myriad Pro"/>
              </a:rPr>
              <a:t>Campuses Buying Green Power by Type</a:t>
            </a:r>
          </a:p>
        </p:txBody>
      </p:sp>
      <p:sp>
        <p:nvSpPr>
          <p:cNvPr id="3" name="TextBox 2"/>
          <p:cNvSpPr txBox="1"/>
          <p:nvPr/>
        </p:nvSpPr>
        <p:spPr>
          <a:xfrm>
            <a:off x="152400" y="1752600"/>
            <a:ext cx="8839200" cy="1200329"/>
          </a:xfrm>
          <a:prstGeom prst="rect">
            <a:avLst/>
          </a:prstGeom>
          <a:noFill/>
        </p:spPr>
        <p:txBody>
          <a:bodyPr wrap="square" rtlCol="0">
            <a:spAutoFit/>
          </a:bodyPr>
          <a:lstStyle/>
          <a:p>
            <a:pPr marL="285750" indent="-285750">
              <a:buFont typeface="Arial"/>
              <a:buChar char="•"/>
            </a:pPr>
            <a:r>
              <a:rPr lang="en-US" sz="3600" b="1" dirty="0">
                <a:solidFill>
                  <a:schemeClr val="bg1"/>
                </a:solidFill>
                <a:latin typeface="Myriad Pro"/>
                <a:cs typeface="Myriad Pro"/>
              </a:rPr>
              <a:t>Bullet points</a:t>
            </a:r>
          </a:p>
          <a:p>
            <a:endParaRPr lang="en-US" sz="3600" b="1" dirty="0"/>
          </a:p>
        </p:txBody>
      </p:sp>
      <p:sp>
        <p:nvSpPr>
          <p:cNvPr id="12" name="Slide Number Placeholder 11"/>
          <p:cNvSpPr>
            <a:spLocks noGrp="1"/>
          </p:cNvSpPr>
          <p:nvPr>
            <p:ph type="sldNum" sz="quarter" idx="12"/>
          </p:nvPr>
        </p:nvSpPr>
        <p:spPr/>
        <p:txBody>
          <a:bodyPr/>
          <a:lstStyle/>
          <a:p>
            <a:fld id="{03141DBA-DED8-4DA4-AB7A-EEAC9F080771}" type="slidenum">
              <a:rPr lang="en-US" smtClean="0"/>
              <a:pPr/>
              <a:t>7</a:t>
            </a:fld>
            <a:endParaRPr lang="en-US" dirty="0"/>
          </a:p>
        </p:txBody>
      </p:sp>
      <p:graphicFrame>
        <p:nvGraphicFramePr>
          <p:cNvPr id="9" name="Chart 8" title="Number of Reporters Per Type of Renewable"/>
          <p:cNvGraphicFramePr>
            <a:graphicFrameLocks/>
          </p:cNvGraphicFramePr>
          <p:nvPr>
            <p:extLst>
              <p:ext uri="{D42A27DB-BD31-4B8C-83A1-F6EECF244321}">
                <p14:modId xmlns:p14="http://schemas.microsoft.com/office/powerpoint/2010/main" val="1133768176"/>
              </p:ext>
            </p:extLst>
          </p:nvPr>
        </p:nvGraphicFramePr>
        <p:xfrm>
          <a:off x="0" y="1143000"/>
          <a:ext cx="87630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536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762000"/>
          </a:xfrm>
        </p:spPr>
        <p:txBody>
          <a:bodyPr>
            <a:normAutofit/>
          </a:bodyPr>
          <a:lstStyle/>
          <a:p>
            <a:r>
              <a:rPr lang="en-US" sz="3600" dirty="0" smtClean="0">
                <a:solidFill>
                  <a:srgbClr val="FF8F02"/>
                </a:solidFill>
                <a:latin typeface="+mj-lt"/>
                <a:cs typeface="Myriad Pro"/>
              </a:rPr>
              <a:t>Gross Emissions Per </a:t>
            </a:r>
            <a:r>
              <a:rPr lang="en-US" sz="3600" dirty="0" smtClean="0">
                <a:solidFill>
                  <a:srgbClr val="FF8F02"/>
                </a:solidFill>
                <a:latin typeface="+mj-lt"/>
                <a:cs typeface="Myriad Pro"/>
              </a:rPr>
              <a:t>Campus</a:t>
            </a:r>
            <a:endParaRPr lang="en-US" sz="3600" dirty="0">
              <a:solidFill>
                <a:srgbClr val="FF8F02"/>
              </a:solidFill>
              <a:latin typeface="+mj-lt"/>
              <a:cs typeface="Myriad Pro"/>
            </a:endParaRPr>
          </a:p>
        </p:txBody>
      </p:sp>
      <p:sp>
        <p:nvSpPr>
          <p:cNvPr id="4" name="Slide Number Placeholder 3"/>
          <p:cNvSpPr>
            <a:spLocks noGrp="1"/>
          </p:cNvSpPr>
          <p:nvPr>
            <p:ph type="sldNum" sz="quarter" idx="12"/>
          </p:nvPr>
        </p:nvSpPr>
        <p:spPr/>
        <p:txBody>
          <a:bodyPr/>
          <a:lstStyle/>
          <a:p>
            <a:fld id="{03141DBA-DED8-4DA4-AB7A-EEAC9F080771}" type="slidenum">
              <a:rPr lang="en-US" smtClean="0"/>
              <a:pPr/>
              <a:t>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1993576"/>
              </p:ext>
            </p:extLst>
          </p:nvPr>
        </p:nvGraphicFramePr>
        <p:xfrm>
          <a:off x="1" y="1143000"/>
          <a:ext cx="8229599" cy="49831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855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24623</TotalTime>
  <Words>696</Words>
  <Application>Microsoft Macintosh PowerPoint</Application>
  <PresentationFormat>On-screen Show (4:3)</PresentationFormat>
  <Paragraphs>163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vt:lpstr>
      <vt:lpstr>Century Gothic</vt:lpstr>
      <vt:lpstr>Courier New</vt:lpstr>
      <vt:lpstr>David</vt:lpstr>
      <vt:lpstr>Myriad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Gross Emissions Per Campus</vt:lpstr>
      <vt:lpstr>Avg GHG Reductions from Renewables per Campus</vt:lpstr>
      <vt:lpstr>PowerPoint Presentation</vt:lpstr>
      <vt:lpstr>PowerPoint Presentation</vt:lpstr>
      <vt:lpstr>PowerPoint Presentation</vt:lpstr>
      <vt:lpstr>PowerPoint Presentation</vt:lpstr>
      <vt:lpstr>PowerPoint Presentation</vt:lpstr>
    </vt:vector>
  </TitlesOfParts>
  <Company>Tufts University</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Knott, Allison L</dc:creator>
  <cp:lastModifiedBy>beeractivist@gmail.com</cp:lastModifiedBy>
  <cp:revision>1440</cp:revision>
  <cp:lastPrinted>2016-10-19T18:53:33Z</cp:lastPrinted>
  <dcterms:created xsi:type="dcterms:W3CDTF">2013-11-22T16:09:24Z</dcterms:created>
  <dcterms:modified xsi:type="dcterms:W3CDTF">2016-10-19T18:55:11Z</dcterms:modified>
</cp:coreProperties>
</file>