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29" r:id="rId2"/>
    <p:sldId id="345" r:id="rId3"/>
    <p:sldId id="363" r:id="rId4"/>
    <p:sldId id="358" r:id="rId5"/>
    <p:sldId id="266" r:id="rId6"/>
    <p:sldId id="301" r:id="rId7"/>
    <p:sldId id="300" r:id="rId8"/>
    <p:sldId id="302" r:id="rId9"/>
    <p:sldId id="281" r:id="rId10"/>
    <p:sldId id="283" r:id="rId11"/>
    <p:sldId id="284" r:id="rId12"/>
    <p:sldId id="352" r:id="rId13"/>
    <p:sldId id="350" r:id="rId14"/>
    <p:sldId id="353" r:id="rId15"/>
    <p:sldId id="354" r:id="rId16"/>
    <p:sldId id="355" r:id="rId17"/>
    <p:sldId id="356" r:id="rId18"/>
    <p:sldId id="343" r:id="rId19"/>
    <p:sldId id="377" r:id="rId20"/>
    <p:sldId id="305" r:id="rId21"/>
    <p:sldId id="378" r:id="rId22"/>
    <p:sldId id="346" r:id="rId23"/>
    <p:sldId id="379" r:id="rId24"/>
    <p:sldId id="344" r:id="rId25"/>
    <p:sldId id="380" r:id="rId26"/>
    <p:sldId id="369" r:id="rId27"/>
    <p:sldId id="381" r:id="rId28"/>
    <p:sldId id="372" r:id="rId29"/>
    <p:sldId id="382" r:id="rId30"/>
    <p:sldId id="364" r:id="rId31"/>
    <p:sldId id="383" r:id="rId32"/>
    <p:sldId id="347" r:id="rId33"/>
    <p:sldId id="349" r:id="rId34"/>
    <p:sldId id="348" r:id="rId35"/>
    <p:sldId id="374" r:id="rId36"/>
    <p:sldId id="323" r:id="rId37"/>
    <p:sldId id="338" r:id="rId38"/>
  </p:sldIdLst>
  <p:sldSz cx="9144000" cy="6858000" type="screen4x3"/>
  <p:notesSz cx="7077075" cy="9363075"/>
  <p:embeddedFontLst>
    <p:embeddedFont>
      <p:font typeface="Century Gothic" pitchFamily="34" charset="0"/>
      <p:regular r:id="rId41"/>
      <p:bold r:id="rId42"/>
      <p:italic r:id="rId43"/>
      <p:boldItalic r:id="rId44"/>
    </p:embeddedFont>
    <p:embeddedFont>
      <p:font typeface="Impact" pitchFamily="34" charset="0"/>
      <p:regular r:id="rId45"/>
    </p:embeddedFont>
    <p:embeddedFont>
      <p:font typeface="Wingdings 2" pitchFamily="18" charset="2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2372D-3D50-4989-9EF1-6B3600C67D3E}">
          <p14:sldIdLst>
            <p14:sldId id="329"/>
          </p14:sldIdLst>
        </p14:section>
        <p14:section name="Josh-Intro" id="{F26752F4-67EF-4861-BFF2-1F2564193DBB}">
          <p14:sldIdLst>
            <p14:sldId id="345"/>
            <p14:sldId id="363"/>
            <p14:sldId id="358"/>
            <p14:sldId id="266"/>
            <p14:sldId id="301"/>
            <p14:sldId id="300"/>
            <p14:sldId id="302"/>
            <p14:sldId id="281"/>
            <p14:sldId id="283"/>
            <p14:sldId id="284"/>
            <p14:sldId id="352"/>
            <p14:sldId id="350"/>
            <p14:sldId id="353"/>
            <p14:sldId id="354"/>
            <p14:sldId id="355"/>
            <p14:sldId id="356"/>
          </p14:sldIdLst>
        </p14:section>
        <p14:section name="Speakers" id="{1710BCB7-D5D8-488D-9994-72E2DF0EF540}">
          <p14:sldIdLst>
            <p14:sldId id="343"/>
            <p14:sldId id="377"/>
            <p14:sldId id="305"/>
            <p14:sldId id="378"/>
            <p14:sldId id="346"/>
            <p14:sldId id="379"/>
            <p14:sldId id="344"/>
            <p14:sldId id="380"/>
            <p14:sldId id="369"/>
            <p14:sldId id="381"/>
            <p14:sldId id="372"/>
            <p14:sldId id="382"/>
            <p14:sldId id="364"/>
            <p14:sldId id="383"/>
            <p14:sldId id="347"/>
            <p14:sldId id="349"/>
            <p14:sldId id="348"/>
            <p14:sldId id="374"/>
          </p14:sldIdLst>
        </p14:section>
        <p14:section name="Closing" id="{B878686D-D308-4038-BA8B-523D76E5B5D3}">
          <p14:sldIdLst>
            <p14:sldId id="323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4660"/>
  </p:normalViewPr>
  <p:slideViewPr>
    <p:cSldViewPr>
      <p:cViewPr varScale="1">
        <p:scale>
          <a:sx n="100" d="100"/>
          <a:sy n="100" d="100"/>
        </p:scale>
        <p:origin x="-61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12C6205-0824-4BDB-A77A-88050A74DC4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210B79D-8AE4-403F-BE54-E6E44B44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73D7F3-5D76-4F3F-ADD5-D3D4FA114CC3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0808CA3-FBC2-41D3-AA4C-2C9233F5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8CA3-FBC2-41D3-AA4C-2C9233F5D4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5E248BD-82D9-41B3-823E-1CB8357C42F8}" type="datetime1">
              <a:rPr lang="en-US" smtClean="0"/>
              <a:t>5/29/2013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006C-A7EA-4826-872F-92D95DABA89B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71B4-3044-43B8-BE1E-BEF6DD5AF5E3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1697-BAEA-43C0-A98A-82CFB8C1B6FA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2D39-C97B-47A5-A139-9B8064A1EAB2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3A04-8C08-4C1A-A14A-8EC465E5132A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97A9-5D06-4016-B546-A5267C1E38EE}" type="datetime1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858A-F7E1-4B0A-9D5E-0051846A6BC3}" type="datetime1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FD31-467A-4E18-85AD-B3472CFDE18D}" type="datetime1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9250-23E9-4085-8A71-0CFCE1037DF2}" type="datetime1">
              <a:rPr lang="en-US" smtClean="0"/>
              <a:t>5/29/2013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4FB-54D6-444E-9747-D91C1E855D9B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C649E6-8446-4000-999F-1C1F0B50B39A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3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microsoft.com/office/2007/relationships/hdphoto" Target="../media/hdphoto2.wdp"/><Relationship Id="rId7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tiff"/><Relationship Id="rId4" Type="http://schemas.openxmlformats.org/officeDocument/2006/relationships/image" Target="../media/image11.jpeg"/><Relationship Id="rId9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tiff"/><Relationship Id="rId4" Type="http://schemas.openxmlformats.org/officeDocument/2006/relationships/image" Target="../media/image11.jpeg"/><Relationship Id="rId9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tiff"/><Relationship Id="rId5" Type="http://schemas.openxmlformats.org/officeDocument/2006/relationships/image" Target="../media/image3.gif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9.png"/><Relationship Id="rId4" Type="http://schemas.microsoft.com/office/2007/relationships/hdphoto" Target="../media/hdphoto4.wdp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629" y="2286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9" y="840978"/>
            <a:ext cx="1676400" cy="123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3" y="4343400"/>
            <a:ext cx="2480151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2165355"/>
            <a:ext cx="5562599" cy="40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8753">
            <a:off x="3110237" y="2516173"/>
            <a:ext cx="3618504" cy="2886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6452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2165355"/>
            <a:ext cx="5562599" cy="40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8753">
            <a:off x="3110237" y="2516173"/>
            <a:ext cx="3618504" cy="28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237204">
            <a:off x="2346753" y="3316428"/>
            <a:ext cx="4885521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4" name="Group 13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41372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2514600"/>
            <a:ext cx="3124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Clr>
                <a:srgbClr val="94C600"/>
              </a:buClr>
              <a:buNone/>
            </a:pPr>
            <a:r>
              <a:rPr lang="en-US" dirty="0" smtClean="0"/>
              <a:t>With the support of </a:t>
            </a:r>
            <a:r>
              <a:rPr lang="en-US" dirty="0" err="1" smtClean="0"/>
              <a:t>Sodexo</a:t>
            </a:r>
            <a:r>
              <a:rPr lang="en-US" dirty="0" smtClean="0"/>
              <a:t>, PERC </a:t>
            </a:r>
            <a:r>
              <a:rPr lang="en-US" dirty="0"/>
              <a:t>has joined U.S. EPA as a </a:t>
            </a:r>
            <a:r>
              <a:rPr lang="en-US" dirty="0" err="1"/>
              <a:t>WasteWise</a:t>
            </a:r>
            <a:r>
              <a:rPr lang="en-US" dirty="0"/>
              <a:t> program partner</a:t>
            </a:r>
            <a:r>
              <a:rPr lang="en-US" dirty="0" smtClean="0"/>
              <a:t>. Part of </a:t>
            </a:r>
            <a:r>
              <a:rPr lang="en-US" dirty="0" err="1" smtClean="0"/>
              <a:t>WasteWise</a:t>
            </a:r>
            <a:r>
              <a:rPr lang="en-US" dirty="0" smtClean="0"/>
              <a:t> is food recovery.</a:t>
            </a:r>
            <a:endParaRPr lang="en-US" sz="2800" b="1" dirty="0">
              <a:solidFill>
                <a:srgbClr val="3E3D2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199" y="552698"/>
            <a:ext cx="6553201" cy="940085"/>
            <a:chOff x="1295399" y="573285"/>
            <a:chExt cx="6553201" cy="9400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399" y="573285"/>
              <a:ext cx="1268697" cy="9356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1408" y="740383"/>
              <a:ext cx="2287192" cy="77298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 descr="http://pagreencolleges.org/Resources/Pictures/WasteWiseb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324" y="2362199"/>
            <a:ext cx="2895076" cy="2997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2" descr="http://pagreencolleges.org/Resources/Pictures/WasteWiseb20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57199"/>
            <a:ext cx="1154805" cy="11956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5" name="Group 4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0762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Statewide Collaboration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2514600"/>
            <a:ext cx="3124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Clr>
                <a:srgbClr val="94C600"/>
              </a:buClr>
              <a:buNone/>
            </a:pPr>
            <a:r>
              <a:rPr lang="en-US" sz="2800" dirty="0"/>
              <a:t>By tackling food recovery as a statewide challenge, PA schools </a:t>
            </a:r>
            <a:r>
              <a:rPr lang="en-US" sz="2800" dirty="0" smtClean="0"/>
              <a:t>will benefit </a:t>
            </a:r>
            <a:r>
              <a:rPr lang="en-US" sz="2800" dirty="0"/>
              <a:t>from </a:t>
            </a:r>
            <a:br>
              <a:rPr lang="en-US" sz="2800" dirty="0"/>
            </a:br>
            <a:r>
              <a:rPr lang="en-US" sz="2800" dirty="0" smtClean="0"/>
              <a:t>friendly </a:t>
            </a:r>
            <a:r>
              <a:rPr lang="en-US" sz="2800" dirty="0"/>
              <a:t>competition and </a:t>
            </a:r>
            <a:r>
              <a:rPr lang="en-US" sz="2800" dirty="0" smtClean="0"/>
              <a:t>collective </a:t>
            </a:r>
            <a:r>
              <a:rPr lang="en-US" sz="2800" dirty="0"/>
              <a:t>momentum.</a:t>
            </a:r>
            <a:endParaRPr lang="en-US" sz="2800" b="1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350690"/>
            <a:ext cx="4421660" cy="268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3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681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Success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3124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Clr>
                <a:srgbClr val="94C600"/>
              </a:buClr>
              <a:buNone/>
            </a:pPr>
            <a:r>
              <a:rPr lang="en-US" sz="2800" dirty="0" smtClean="0"/>
              <a:t>Regular </a:t>
            </a:r>
            <a:r>
              <a:rPr lang="en-US" sz="2800" dirty="0"/>
              <a:t>communications to Pennsylvania's </a:t>
            </a:r>
            <a:r>
              <a:rPr lang="en-US" sz="2800" dirty="0" smtClean="0"/>
              <a:t>colleges </a:t>
            </a:r>
            <a:r>
              <a:rPr lang="en-US" sz="2800" dirty="0"/>
              <a:t>and </a:t>
            </a:r>
            <a:r>
              <a:rPr lang="en-US" sz="2800" dirty="0" smtClean="0"/>
              <a:t>universities </a:t>
            </a:r>
            <a:r>
              <a:rPr lang="en-US" sz="2800" dirty="0"/>
              <a:t>sharing challenges met and success stories.</a:t>
            </a:r>
            <a:endParaRPr lang="en-US" sz="2800" b="1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4" name="Picture 4" descr="http://pagreencolleges.org/Resources/Pictures/APHE-FRC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970" y="2362200"/>
            <a:ext cx="3679640" cy="2617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3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2047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Secretariat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3124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Clr>
                <a:srgbClr val="94C600"/>
              </a:buClr>
              <a:buNone/>
            </a:pPr>
            <a:r>
              <a:rPr lang="en-US" sz="2800" dirty="0"/>
              <a:t>PERC will track PHE-FRC metrics reported by participating institutions and recognize progress made along a variety of parameters.</a:t>
            </a:r>
            <a:endParaRPr lang="en-US" sz="2800" b="1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 descr="http://pagreencolleges.org/Resources/Pictures/APHE-FRC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271" y="2362201"/>
            <a:ext cx="3934804" cy="2514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3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6334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2209800"/>
            <a:ext cx="49530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3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4521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3101121" cy="1447800"/>
          </a:xfrm>
        </p:spPr>
        <p:txBody>
          <a:bodyPr/>
          <a:lstStyle/>
          <a:p>
            <a:r>
              <a:rPr lang="en-US" b="1" dirty="0" smtClean="0"/>
              <a:t>Taking the Challenge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921" y="1828800"/>
            <a:ext cx="4189880" cy="3825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3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1915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Committed Schools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2895600"/>
            <a:ext cx="4724400" cy="26776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Mercyhurst</a:t>
            </a:r>
            <a:r>
              <a:rPr lang="en-US" sz="2400" i="1" dirty="0"/>
              <a:t> University</a:t>
            </a:r>
          </a:p>
          <a:p>
            <a:r>
              <a:rPr lang="en-US" i="1" dirty="0" smtClean="0"/>
              <a:t>	Erie, PA</a:t>
            </a:r>
          </a:p>
          <a:p>
            <a:r>
              <a:rPr lang="en-US" sz="2400" i="1" dirty="0"/>
              <a:t>Messiah College</a:t>
            </a:r>
          </a:p>
          <a:p>
            <a:r>
              <a:rPr lang="en-US" i="1" dirty="0" smtClean="0"/>
              <a:t>	Mechanicsburg, PA</a:t>
            </a:r>
          </a:p>
          <a:p>
            <a:r>
              <a:rPr lang="en-US" sz="2400" i="1" dirty="0"/>
              <a:t>Shippensburg University of PA</a:t>
            </a:r>
          </a:p>
          <a:p>
            <a:r>
              <a:rPr lang="en-US" i="1" dirty="0" smtClean="0"/>
              <a:t>	Shippensburg, PA</a:t>
            </a:r>
          </a:p>
          <a:p>
            <a:r>
              <a:rPr lang="en-US" sz="2400" i="1" dirty="0" smtClean="0"/>
              <a:t>Penn State Erie *</a:t>
            </a:r>
          </a:p>
          <a:p>
            <a:r>
              <a:rPr lang="en-US" i="1" dirty="0" smtClean="0"/>
              <a:t>	Erie, PA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3562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63187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1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3505200"/>
            <a:ext cx="2743200" cy="18466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 Hooper</a:t>
            </a:r>
            <a:endParaRPr lang="en-US" sz="2400" dirty="0"/>
          </a:p>
          <a:p>
            <a:r>
              <a:rPr lang="en-US" dirty="0" smtClean="0"/>
              <a:t>Executive Director</a:t>
            </a:r>
            <a:endParaRPr lang="en-US" dirty="0"/>
          </a:p>
          <a:p>
            <a:r>
              <a:rPr lang="en-US" dirty="0" smtClean="0"/>
              <a:t>Pennsylvania Environmental Resource Consortium (PERC)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590799"/>
            <a:ext cx="2201006" cy="2743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8" name="Picture 2" descr="https://encrypted-tbn3.gstatic.com/images?q=tbn:ANd9GcRLrlgk5XmIU38c2Sv_FlD2gr73xCoW5Yl-1E4KbPZDWCa2SPrS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7525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8813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2286000"/>
            <a:ext cx="34290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Luke Wolfgang </a:t>
            </a:r>
          </a:p>
          <a:p>
            <a:r>
              <a:rPr lang="en-US" dirty="0"/>
              <a:t>Sustainability Coordinator</a:t>
            </a:r>
          </a:p>
          <a:p>
            <a:r>
              <a:rPr lang="en-US" dirty="0"/>
              <a:t>Office of Materials Management </a:t>
            </a:r>
          </a:p>
          <a:p>
            <a:r>
              <a:rPr lang="en-US" dirty="0"/>
              <a:t>US EPA Region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2362200"/>
            <a:ext cx="1480905" cy="1361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4495800" y="4851737"/>
            <a:ext cx="3429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Tom O’Donnell</a:t>
            </a:r>
            <a:endParaRPr lang="en-US" sz="2400" dirty="0"/>
          </a:p>
          <a:p>
            <a:r>
              <a:rPr lang="en-US" dirty="0"/>
              <a:t>Sustainability </a:t>
            </a:r>
            <a:r>
              <a:rPr lang="en-US" dirty="0" smtClean="0"/>
              <a:t>Partnership</a:t>
            </a:r>
            <a:endParaRPr lang="en-US" dirty="0"/>
          </a:p>
          <a:p>
            <a:r>
              <a:rPr lang="en-US" dirty="0" smtClean="0"/>
              <a:t>US </a:t>
            </a:r>
            <a:r>
              <a:rPr lang="en-US" dirty="0"/>
              <a:t>EPA Region III</a:t>
            </a:r>
          </a:p>
        </p:txBody>
      </p:sp>
      <p:pic>
        <p:nvPicPr>
          <p:cNvPr id="13" name="Picture 4" descr="Tom O'Donnell, Ph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441" y="4724400"/>
            <a:ext cx="1278759" cy="1278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5" name="Group 14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6" name="Group 15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7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2925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63187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1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667000"/>
            <a:ext cx="3429000" cy="12926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Brittany Prischak</a:t>
            </a:r>
          </a:p>
          <a:p>
            <a:r>
              <a:rPr lang="en-US" i="1" dirty="0" smtClean="0"/>
              <a:t>Sustainability Officer</a:t>
            </a:r>
          </a:p>
          <a:p>
            <a:r>
              <a:rPr lang="en-US" i="1" dirty="0" err="1" smtClean="0"/>
              <a:t>Mercyhurst</a:t>
            </a:r>
            <a:r>
              <a:rPr lang="en-US" i="1" dirty="0" smtClean="0"/>
              <a:t> University</a:t>
            </a:r>
          </a:p>
          <a:p>
            <a:r>
              <a:rPr lang="en-US" i="1" dirty="0" smtClean="0"/>
              <a:t>Erie, PA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180397" cy="227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3062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4328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667000"/>
            <a:ext cx="3429000" cy="12926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Craig Dalen</a:t>
            </a:r>
          </a:p>
          <a:p>
            <a:r>
              <a:rPr lang="en-US" i="1" dirty="0" smtClean="0"/>
              <a:t>Sustainability Coordinator</a:t>
            </a:r>
          </a:p>
          <a:p>
            <a:r>
              <a:rPr lang="en-US" i="1" dirty="0" smtClean="0"/>
              <a:t>Messiah College</a:t>
            </a:r>
          </a:p>
          <a:p>
            <a:r>
              <a:rPr lang="en-US" i="1" dirty="0" smtClean="0"/>
              <a:t>Mechanicsburg, PA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716" y="2285999"/>
            <a:ext cx="2241083" cy="3361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7943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4328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905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glimpse at the software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459540"/>
            <a:ext cx="34290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Luke Wolfgang </a:t>
            </a:r>
          </a:p>
          <a:p>
            <a:r>
              <a:rPr lang="en-US" dirty="0"/>
              <a:t>Sustainability Coordinator</a:t>
            </a:r>
          </a:p>
          <a:p>
            <a:r>
              <a:rPr lang="en-US" dirty="0"/>
              <a:t>Office of Materials Management </a:t>
            </a:r>
          </a:p>
          <a:p>
            <a:r>
              <a:rPr lang="en-US" dirty="0"/>
              <a:t>US EPA Region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3505200"/>
            <a:ext cx="1480905" cy="1361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7219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4328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it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5253" y="21336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Monthly call (w/ video)</a:t>
            </a:r>
          </a:p>
          <a:p>
            <a:r>
              <a:rPr lang="en-US" dirty="0" smtClean="0"/>
              <a:t>Data: monthly (after b-line) -expected</a:t>
            </a:r>
          </a:p>
          <a:p>
            <a:r>
              <a:rPr lang="en-US" dirty="0" smtClean="0"/>
              <a:t>Paragraph report: monthly Challenge/ Success reports: featured</a:t>
            </a:r>
          </a:p>
          <a:p>
            <a:r>
              <a:rPr lang="en-US" dirty="0" smtClean="0"/>
              <a:t>EPA technical-support</a:t>
            </a:r>
          </a:p>
          <a:p>
            <a:r>
              <a:rPr lang="en-US" dirty="0" smtClean="0"/>
              <a:t>Guest speakers on most of calls</a:t>
            </a:r>
          </a:p>
          <a:p>
            <a:r>
              <a:rPr lang="en-US" dirty="0" smtClean="0"/>
              <a:t>PERC: overall data-monthly report</a:t>
            </a:r>
          </a:p>
          <a:p>
            <a:r>
              <a:rPr lang="en-US" dirty="0" smtClean="0"/>
              <a:t>Working Team Officers: Chair, Secretary</a:t>
            </a:r>
          </a:p>
          <a:p>
            <a:r>
              <a:rPr lang="en-US" dirty="0" smtClean="0"/>
              <a:t>Publish: Website? Forum? Social media?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5508248"/>
            <a:ext cx="2617130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Josh Hooper</a:t>
            </a:r>
            <a:endParaRPr lang="en-US" sz="1600" dirty="0"/>
          </a:p>
          <a:p>
            <a:r>
              <a:rPr lang="en-US" sz="1200" dirty="0" smtClean="0"/>
              <a:t>Executive Director</a:t>
            </a:r>
            <a:endParaRPr lang="en-US" sz="1200" dirty="0"/>
          </a:p>
          <a:p>
            <a:r>
              <a:rPr lang="en-US" sz="1200" dirty="0" smtClean="0"/>
              <a:t>Pennsylvania Environmental Resource Consortium (PERC)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066" y="5477356"/>
            <a:ext cx="798953" cy="847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3745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4328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Speaking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</a:t>
            </a:fld>
            <a:endParaRPr lang="en-US"/>
          </a:p>
        </p:txBody>
      </p:sp>
      <p:pic>
        <p:nvPicPr>
          <p:cNvPr id="17410" name="Picture 2" descr="http://pagreencolleges.org/Resources/Pictures/phe-frc-400notag_roundedwS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072" y="2286000"/>
            <a:ext cx="3239795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26" y="2209801"/>
            <a:ext cx="1122274" cy="1398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9804" y="2245843"/>
            <a:ext cx="1206844" cy="1366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9108" y="4440865"/>
            <a:ext cx="1073722" cy="1342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4215" y="4440864"/>
            <a:ext cx="1141315" cy="1303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6152411" y="5907435"/>
            <a:ext cx="1459349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Craig Dalen</a:t>
            </a:r>
          </a:p>
          <a:p>
            <a:pPr algn="ctr"/>
            <a:r>
              <a:rPr lang="en-US" sz="1100" i="1" dirty="0" smtClean="0"/>
              <a:t>Messiah College</a:t>
            </a:r>
            <a:endParaRPr lang="en-US" sz="14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674307" y="5936103"/>
            <a:ext cx="160019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Brittany Prischak</a:t>
            </a:r>
          </a:p>
          <a:p>
            <a:pPr algn="ctr"/>
            <a:r>
              <a:rPr lang="en-US" sz="1100" i="1" dirty="0" err="1" smtClean="0"/>
              <a:t>Mercyhurst</a:t>
            </a:r>
            <a:r>
              <a:rPr lang="en-US" sz="1100" i="1" dirty="0" smtClean="0"/>
              <a:t> University</a:t>
            </a:r>
            <a:endParaRPr lang="en-US" sz="1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14401" y="3713946"/>
            <a:ext cx="1371600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Josh Hooper</a:t>
            </a:r>
          </a:p>
          <a:p>
            <a:pPr algn="ctr"/>
            <a:r>
              <a:rPr lang="en-US" sz="1100" i="1" dirty="0" smtClean="0"/>
              <a:t>PERC</a:t>
            </a:r>
            <a:endParaRPr lang="en-US" sz="1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3754477"/>
            <a:ext cx="152399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Luke Wolfgang</a:t>
            </a:r>
          </a:p>
          <a:p>
            <a:pPr algn="ctr"/>
            <a:r>
              <a:rPr lang="en-US" sz="1100" i="1" dirty="0" smtClean="0"/>
              <a:t>U.S. EPA</a:t>
            </a:r>
            <a:endParaRPr lang="en-US" sz="1400" i="1" dirty="0" smtClean="0"/>
          </a:p>
        </p:txBody>
      </p:sp>
      <p:pic>
        <p:nvPicPr>
          <p:cNvPr id="17412" name="Picture 4" descr="Tom O'Donnell, Ph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464" y="4404201"/>
            <a:ext cx="1278759" cy="1278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524000" y="5861645"/>
            <a:ext cx="152399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Tom O’Donnell</a:t>
            </a:r>
          </a:p>
          <a:p>
            <a:pPr algn="ctr"/>
            <a:r>
              <a:rPr lang="en-US" sz="1100" i="1" dirty="0" smtClean="0"/>
              <a:t>U.S. EPA</a:t>
            </a:r>
            <a:endParaRPr lang="en-US" sz="1400" i="1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23" name="Group 2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2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4968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30</a:t>
            </a:fld>
            <a:endParaRPr lang="en-US"/>
          </a:p>
        </p:txBody>
      </p:sp>
      <p:pic>
        <p:nvPicPr>
          <p:cNvPr id="17410" name="Picture 2" descr="http://pagreencolleges.org/Resources/Pictures/phe-frc-400notag_roundedwS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072" y="2286000"/>
            <a:ext cx="3239795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26" y="2209801"/>
            <a:ext cx="1122274" cy="1398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9804" y="2245843"/>
            <a:ext cx="1206844" cy="1366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9108" y="4440865"/>
            <a:ext cx="1073722" cy="1342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4215" y="4440864"/>
            <a:ext cx="1141315" cy="1303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6152411" y="5907435"/>
            <a:ext cx="1459349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Craig Dalen</a:t>
            </a:r>
          </a:p>
          <a:p>
            <a:pPr algn="ctr"/>
            <a:r>
              <a:rPr lang="en-US" sz="1100" i="1" dirty="0" smtClean="0"/>
              <a:t>Messiah College</a:t>
            </a:r>
            <a:endParaRPr lang="en-US" sz="14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674307" y="5936103"/>
            <a:ext cx="160019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Brittany Prischak</a:t>
            </a:r>
          </a:p>
          <a:p>
            <a:pPr algn="ctr"/>
            <a:r>
              <a:rPr lang="en-US" sz="1100" i="1" dirty="0" err="1" smtClean="0"/>
              <a:t>Mercyhurst</a:t>
            </a:r>
            <a:r>
              <a:rPr lang="en-US" sz="1100" i="1" dirty="0" smtClean="0"/>
              <a:t> University</a:t>
            </a:r>
            <a:endParaRPr lang="en-US" sz="1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14401" y="3713946"/>
            <a:ext cx="1371600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Josh Hooper</a:t>
            </a:r>
          </a:p>
          <a:p>
            <a:pPr algn="ctr"/>
            <a:r>
              <a:rPr lang="en-US" sz="1100" i="1" dirty="0" smtClean="0"/>
              <a:t>PERC</a:t>
            </a:r>
            <a:endParaRPr lang="en-US" sz="1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3754477"/>
            <a:ext cx="152399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Luke Wolfgang</a:t>
            </a:r>
          </a:p>
          <a:p>
            <a:pPr algn="ctr"/>
            <a:r>
              <a:rPr lang="en-US" sz="1100" i="1" dirty="0" smtClean="0"/>
              <a:t>U.S. EPA</a:t>
            </a:r>
            <a:endParaRPr lang="en-US" sz="1400" i="1" dirty="0" smtClean="0"/>
          </a:p>
        </p:txBody>
      </p:sp>
      <p:pic>
        <p:nvPicPr>
          <p:cNvPr id="17412" name="Picture 4" descr="Tom O'Donnell, Ph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464" y="4404201"/>
            <a:ext cx="1278759" cy="1278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524000" y="5861645"/>
            <a:ext cx="152399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Tom O’Donnell</a:t>
            </a:r>
          </a:p>
          <a:p>
            <a:pPr algn="ctr"/>
            <a:r>
              <a:rPr lang="en-US" sz="1100" i="1" dirty="0" smtClean="0"/>
              <a:t>U.S. EPA</a:t>
            </a:r>
            <a:endParaRPr lang="en-US" sz="1400" i="1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23" name="Group 2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2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3696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4328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Sign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359" y="2209800"/>
            <a:ext cx="4173241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0554" y="4343400"/>
            <a:ext cx="2506224" cy="1376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4" name="Group 13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24021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Sign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243043"/>
            <a:ext cx="4152810" cy="3791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43825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66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Sign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243043"/>
            <a:ext cx="4152810" cy="3791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2971800"/>
            <a:ext cx="3464951" cy="1964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4" name="Group 13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3878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2438400"/>
            <a:ext cx="3404347" cy="2057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Now?</a:t>
            </a:r>
          </a:p>
          <a:p>
            <a:r>
              <a:rPr lang="en-US" sz="3200" dirty="0" smtClean="0"/>
              <a:t>Doodle?</a:t>
            </a:r>
          </a:p>
          <a:p>
            <a:r>
              <a:rPr lang="en-US" sz="3200" dirty="0" smtClean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5508248"/>
            <a:ext cx="2617130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  <a:lumMod val="65000"/>
                  <a:lumOff val="35000"/>
                </a:schemeClr>
              </a:gs>
              <a:gs pos="49000">
                <a:schemeClr val="bg2">
                  <a:lumMod val="0"/>
                  <a:lumOff val="10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Josh Hooper</a:t>
            </a:r>
            <a:endParaRPr lang="en-US" sz="1600" dirty="0"/>
          </a:p>
          <a:p>
            <a:r>
              <a:rPr lang="en-US" sz="1200" dirty="0" smtClean="0"/>
              <a:t>Executive Director</a:t>
            </a:r>
            <a:endParaRPr lang="en-US" sz="1200" dirty="0"/>
          </a:p>
          <a:p>
            <a:r>
              <a:rPr lang="en-US" sz="1200" dirty="0" smtClean="0"/>
              <a:t>Pennsylvania Environmental Resource Consortium (PERC)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066" y="5477356"/>
            <a:ext cx="798953" cy="847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961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4.bp.blogspot.com/_LZfgRAymvXM/TEUWiC1YVqI/AAAAAAAAAVU/0ZrPI6A6Gmg/s1600/water-dro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150" y="1624850"/>
            <a:ext cx="5537250" cy="3705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37040" y="1752600"/>
            <a:ext cx="2939185" cy="942436"/>
          </a:xfrm>
          <a:prstGeom prst="rect">
            <a:avLst/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8600" dirty="0" smtClean="0">
                <a:latin typeface="Impact" pitchFamily="34" charset="0"/>
              </a:rPr>
              <a:t>IMPACT</a:t>
            </a:r>
          </a:p>
          <a:p>
            <a:pPr lvl="2"/>
            <a:endParaRPr lang="en-US" sz="18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72341" y="1938070"/>
            <a:ext cx="2422815" cy="685800"/>
          </a:xfrm>
          <a:prstGeom prst="rect">
            <a:avLst/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8600" dirty="0" smtClean="0">
                <a:latin typeface="Impact" pitchFamily="34" charset="0"/>
              </a:rPr>
              <a:t>Make an</a:t>
            </a:r>
          </a:p>
          <a:p>
            <a:pPr lvl="2"/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4" name="Group 13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5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4536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5068" y="647700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030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724400"/>
            <a:ext cx="1295400" cy="95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632780"/>
            <a:ext cx="1905000" cy="643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114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Thanks for joining!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6757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10961"/>
              </p:ext>
            </p:extLst>
          </p:nvPr>
        </p:nvGraphicFramePr>
        <p:xfrm>
          <a:off x="914401" y="1752600"/>
          <a:ext cx="251460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5146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Agenda for the Call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PERC and the PHE-FRC 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 Hooper, PERC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EPA and the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PHE-FRC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-Tom O’Donnell,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1st joiner: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Mercyhurst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-Brittany Prischak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2nd-to-join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Messiah College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–Craig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Dalen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FRC online software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-Luke Wolfgang, 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PHE-FRC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-making it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-Josh Hooper &amp; group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 and Answers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meeting scheduling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-Group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2514600"/>
            <a:ext cx="22098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3200" b="1" dirty="0" smtClean="0"/>
              <a:t>2010: </a:t>
            </a:r>
          </a:p>
          <a:p>
            <a:pPr marL="68580" indent="0" algn="r">
              <a:buNone/>
            </a:pPr>
            <a:r>
              <a:rPr lang="en-US" sz="3200" b="1" dirty="0" smtClean="0"/>
              <a:t>35 </a:t>
            </a:r>
            <a:r>
              <a:rPr lang="en-US" sz="3200" b="1" dirty="0"/>
              <a:t>million tons of food </a:t>
            </a:r>
            <a:r>
              <a:rPr lang="en-US" sz="3200" b="1" dirty="0" smtClean="0"/>
              <a:t>waste</a:t>
            </a:r>
            <a:endParaRPr lang="en-US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592" y="2209800"/>
            <a:ext cx="4965165" cy="3309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05200" y="2590800"/>
            <a:ext cx="1524000" cy="121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97%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6368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446" y="2819400"/>
            <a:ext cx="2362200" cy="18446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2600" b="1" dirty="0" smtClean="0"/>
              <a:t>14% of U.S.  </a:t>
            </a:r>
            <a:r>
              <a:rPr lang="en-US" sz="2600" b="1" dirty="0"/>
              <a:t>households </a:t>
            </a:r>
            <a:r>
              <a:rPr lang="en-US" sz="2600" b="1" dirty="0" smtClean="0"/>
              <a:t>are </a:t>
            </a:r>
            <a:r>
              <a:rPr lang="en-US" sz="2600" b="1" dirty="0"/>
              <a:t>food insecure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1287" y="2750388"/>
            <a:ext cx="5408762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258107" y="3637467"/>
            <a:ext cx="2816237" cy="838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1 in 5 kids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3738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667000"/>
            <a:ext cx="2362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2800" b="1" dirty="0" smtClean="0"/>
              <a:t>Wasted food=  wasted money</a:t>
            </a:r>
            <a:endParaRPr lang="en-US" sz="2800" b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4400550" cy="3136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7" name="Group 16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8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7424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2498782"/>
            <a:ext cx="2819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2800" b="1" dirty="0" smtClean="0"/>
              <a:t>Decomposing food generates methane;       a potent greenhouse gas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333" y="2286000"/>
            <a:ext cx="4131067" cy="2757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88278" y="3508068"/>
            <a:ext cx="3349637" cy="20315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times 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potent 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CO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68580" indent="0">
              <a:buNone/>
            </a:pPr>
            <a:endParaRPr lang="en-US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en-US" sz="20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Shindell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 al, </a:t>
            </a:r>
            <a:r>
              <a:rPr lang="en-US" sz="20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2009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4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4118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2165355"/>
            <a:ext cx="5562599" cy="408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07918" y="457200"/>
            <a:ext cx="6553201" cy="1195683"/>
            <a:chOff x="1207918" y="457199"/>
            <a:chExt cx="6553201" cy="1195683"/>
          </a:xfrm>
        </p:grpSpPr>
        <p:grpSp>
          <p:nvGrpSpPr>
            <p:cNvPr id="12" name="Group 11"/>
            <p:cNvGrpSpPr/>
            <p:nvPr/>
          </p:nvGrpSpPr>
          <p:grpSpPr>
            <a:xfrm>
              <a:off x="1207918" y="552698"/>
              <a:ext cx="6553201" cy="940085"/>
              <a:chOff x="1295399" y="573285"/>
              <a:chExt cx="6553201" cy="9400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399" y="573285"/>
                <a:ext cx="1268697" cy="9356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408" y="740383"/>
                <a:ext cx="2287192" cy="772987"/>
              </a:xfrm>
              <a:prstGeom prst="rect">
                <a:avLst/>
              </a:prstGeom>
            </p:spPr>
          </p:pic>
        </p:grpSp>
        <p:pic>
          <p:nvPicPr>
            <p:cNvPr id="13" name="Picture 2" descr="http://pagreencolleges.org/Resources/Pictures/WasteWiseb2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519" y="457199"/>
              <a:ext cx="1154805" cy="1195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8606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5471</TotalTime>
  <Words>577</Words>
  <Application>Microsoft Office PowerPoint</Application>
  <PresentationFormat>On-screen Show (4:3)</PresentationFormat>
  <Paragraphs>334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Century Gothic</vt:lpstr>
      <vt:lpstr>Impact</vt:lpstr>
      <vt:lpstr>Wingdings 2</vt:lpstr>
      <vt:lpstr>Calibri</vt:lpstr>
      <vt:lpstr>Times New Roman</vt:lpstr>
      <vt:lpstr>Austin</vt:lpstr>
      <vt:lpstr>PA Colleges Food Recovery Challenge</vt:lpstr>
      <vt:lpstr>Speaking</vt:lpstr>
      <vt:lpstr>Speaking Today</vt:lpstr>
      <vt:lpstr>PA Colleges Food Recovery Challenge</vt:lpstr>
      <vt:lpstr>The Problem</vt:lpstr>
      <vt:lpstr>The Problem</vt:lpstr>
      <vt:lpstr>The Problem</vt:lpstr>
      <vt:lpstr>The Problem</vt:lpstr>
      <vt:lpstr>EPA</vt:lpstr>
      <vt:lpstr>EPA</vt:lpstr>
      <vt:lpstr>EPA</vt:lpstr>
      <vt:lpstr>Partnership</vt:lpstr>
      <vt:lpstr>Statewide Collaboration</vt:lpstr>
      <vt:lpstr>Sharing Success</vt:lpstr>
      <vt:lpstr>Secretariat</vt:lpstr>
      <vt:lpstr>Benefits</vt:lpstr>
      <vt:lpstr>Taking the Challenge</vt:lpstr>
      <vt:lpstr>Committed Schools</vt:lpstr>
      <vt:lpstr>PA Colleges Food Recovery Challenge</vt:lpstr>
      <vt:lpstr>Speaking</vt:lpstr>
      <vt:lpstr>PA Colleges Food Recovery Challenge</vt:lpstr>
      <vt:lpstr>Speaking</vt:lpstr>
      <vt:lpstr>PA Colleges Food Recovery Challenge</vt:lpstr>
      <vt:lpstr>Speaking</vt:lpstr>
      <vt:lpstr>PA Colleges Food Recovery Challenge</vt:lpstr>
      <vt:lpstr>A glimpse at the software</vt:lpstr>
      <vt:lpstr>PA Colleges Food Recovery Challenge</vt:lpstr>
      <vt:lpstr>Making it work</vt:lpstr>
      <vt:lpstr>PA Colleges Food Recovery Challenge</vt:lpstr>
      <vt:lpstr>Question and Answer</vt:lpstr>
      <vt:lpstr>PA Colleges Food Recovery Challenge</vt:lpstr>
      <vt:lpstr>Sign up!</vt:lpstr>
      <vt:lpstr>Sign up!</vt:lpstr>
      <vt:lpstr>Sign up!</vt:lpstr>
      <vt:lpstr>Next Call</vt:lpstr>
      <vt:lpstr>PowerPoint Presentation</vt:lpstr>
      <vt:lpstr>PA Colleges Food Recovery Challenge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Waste Recovery Challenge</dc:title>
  <dc:creator>Josh</dc:creator>
  <cp:lastModifiedBy>Josh</cp:lastModifiedBy>
  <cp:revision>137</cp:revision>
  <cp:lastPrinted>2013-01-13T23:49:21Z</cp:lastPrinted>
  <dcterms:created xsi:type="dcterms:W3CDTF">2013-01-03T16:51:57Z</dcterms:created>
  <dcterms:modified xsi:type="dcterms:W3CDTF">2013-05-29T19:25:21Z</dcterms:modified>
</cp:coreProperties>
</file>