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745" r:id="rId2"/>
    <p:sldId id="921" r:id="rId3"/>
    <p:sldId id="935" r:id="rId4"/>
    <p:sldId id="949" r:id="rId5"/>
    <p:sldId id="941" r:id="rId6"/>
    <p:sldId id="946" r:id="rId7"/>
    <p:sldId id="925" r:id="rId8"/>
    <p:sldId id="926" r:id="rId9"/>
    <p:sldId id="943" r:id="rId10"/>
    <p:sldId id="952" r:id="rId11"/>
    <p:sldId id="945" r:id="rId12"/>
    <p:sldId id="942" r:id="rId13"/>
    <p:sldId id="931" r:id="rId14"/>
    <p:sldId id="929" r:id="rId15"/>
    <p:sldId id="947" r:id="rId16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64">
          <p15:clr>
            <a:srgbClr val="A4A3A4"/>
          </p15:clr>
        </p15:guide>
        <p15:guide id="2" orient="horz" pos="1806">
          <p15:clr>
            <a:srgbClr val="A4A3A4"/>
          </p15:clr>
        </p15:guide>
        <p15:guide id="3" orient="horz" pos="2323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1523">
          <p15:clr>
            <a:srgbClr val="A4A3A4"/>
          </p15:clr>
        </p15:guide>
        <p15:guide id="6" pos="48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1CD23"/>
    <a:srgbClr val="C7CB00"/>
    <a:srgbClr val="A4C1F6"/>
    <a:srgbClr val="B3A2C7"/>
    <a:srgbClr val="E8AAE7"/>
    <a:srgbClr val="DF89DD"/>
    <a:srgbClr val="0A2C6A"/>
    <a:srgbClr val="92278F"/>
    <a:srgbClr val="7030A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364" autoAdjust="0"/>
    <p:restoredTop sz="99295" autoAdjust="0"/>
  </p:normalViewPr>
  <p:slideViewPr>
    <p:cSldViewPr snapToGrid="0" snapToObjects="1">
      <p:cViewPr varScale="1">
        <p:scale>
          <a:sx n="65" d="100"/>
          <a:sy n="65" d="100"/>
        </p:scale>
        <p:origin x="-1392" y="-77"/>
      </p:cViewPr>
      <p:guideLst>
        <p:guide orient="horz" pos="3664"/>
        <p:guide orient="horz" pos="1806"/>
        <p:guide orient="horz" pos="2323"/>
        <p:guide orient="horz" pos="1008"/>
        <p:guide orient="horz" pos="1523"/>
        <p:guide pos="4853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2273" tIns="46136" rIns="92273" bIns="4613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2273" tIns="46136" rIns="92273" bIns="4613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E07715-597F-49DD-AE10-607B55131E27}" type="datetimeFigureOut">
              <a:rPr lang="en-US"/>
              <a:pPr>
                <a:defRPr/>
              </a:pPr>
              <a:t>10/28/2013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2273" tIns="46136" rIns="92273" bIns="4613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BHP 2.0&gt;Marketing and Communications&gt;AASHE 2011&gt; AASHE-2011.pptx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</p:spPr>
        <p:txBody>
          <a:bodyPr vert="horz" lIns="92273" tIns="46136" rIns="92273" bIns="4613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217E20-6D93-4C6F-BB4F-F8875BC2F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398692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2273" tIns="46136" rIns="92273" bIns="4613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2273" tIns="46136" rIns="92273" bIns="4613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E649BB-A07D-4A3D-9D0D-E058956C89F5}" type="datetimeFigureOut">
              <a:rPr lang="en-US"/>
              <a:pPr>
                <a:defRPr/>
              </a:pPr>
              <a:t>10/28/2013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3" tIns="46136" rIns="92273" bIns="4613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1475"/>
          </a:xfrm>
          <a:prstGeom prst="rect">
            <a:avLst/>
          </a:prstGeom>
        </p:spPr>
        <p:txBody>
          <a:bodyPr vert="horz" lIns="92273" tIns="46136" rIns="92273" bIns="4613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2273" tIns="46136" rIns="92273" bIns="4613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BHP 2.0&gt;Marketing and Communications&gt;AASHE 2011&gt; AASHE-2011.pptx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</p:spPr>
        <p:txBody>
          <a:bodyPr vert="horz" lIns="92273" tIns="46136" rIns="92273" bIns="4613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768019-A91A-49CE-A29D-32F9149929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387294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D813C36-DAA1-48F9-998C-B3F9A562E2DE}" type="datetime1">
              <a:rPr lang="en-US" smtClean="0"/>
              <a:pPr>
                <a:defRPr/>
              </a:pPr>
              <a:t>10/28/2013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551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219A9D8-EC3E-4C26-A16D-87F6426E2812}" type="datetime1">
              <a:rPr lang="en-US" smtClean="0"/>
              <a:pPr>
                <a:defRPr/>
              </a:pPr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Marketing and Communications&gt;CEEF Marketing&gt; CEEF template slide decks&gt;CEEF overview_case studies 081512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5714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219A9D8-EC3E-4C26-A16D-87F6426E2812}" type="datetime1">
              <a:rPr lang="en-US" smtClean="0"/>
              <a:pPr>
                <a:defRPr/>
              </a:pPr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Marketing and Communications&gt;CEEF Marketing&gt; CEEF template slide decks&gt;CEEF overview_case studies 081512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571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3FCACE0-B2F7-4710-8990-D3E4A2D24CD6}" type="datetime1">
              <a:rPr lang="en-US" smtClean="0"/>
              <a:pPr>
                <a:defRPr/>
              </a:pPr>
              <a:t>10/28/2013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Marketing and Communications&gt;CEEF Marketing&gt; CEEF template slide decks&gt;CEEF overview_case studies 081512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0640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219A9D8-EC3E-4C26-A16D-87F6426E2812}" type="datetime1">
              <a:rPr lang="en-US" smtClean="0"/>
              <a:pPr>
                <a:defRPr/>
              </a:pPr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Marketing and Communications&gt;CEEF Marketing&gt; CEEF template slide decks&gt;CEEF overview_case studies 081512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266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A1D09B5-547A-41C1-9616-A52CDDCABFC2}" type="datetime1">
              <a:rPr lang="en-US" smtClean="0"/>
              <a:pPr>
                <a:defRPr/>
              </a:pPr>
              <a:t>10/28/2013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 Hill Green Income Fund - Five Fund Forum PPT - Boston Final (3)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127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8055976-C476-489A-A766-60D9CA39BEE6}" type="datetime1">
              <a:rPr lang="en-US" smtClean="0"/>
              <a:pPr>
                <a:defRPr/>
              </a:pPr>
              <a:t>10/28/2013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Blue Hill Green Income Fund - Five Fund Forum PPT - Boston Final (3)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362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D813C36-DAA1-48F9-998C-B3F9A562E2DE}" type="datetime1">
              <a:rPr lang="en-US" smtClean="0"/>
              <a:pPr>
                <a:defRPr/>
              </a:pPr>
              <a:t>10/28/2013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247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339966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750" y="1676400"/>
            <a:ext cx="8070850" cy="37877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>
              <a:buAutoNum type="arabicPeriod"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AB6F-A1BA-4403-BB62-34764F1E8CC9}" type="datetime1">
              <a:rPr lang="en-US"/>
              <a:pPr>
                <a:defRPr/>
              </a:pPr>
              <a:t>10/28/2013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590800" y="6400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8CA9C-D784-4FEA-BD69-E51FD9AA01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7425626-5617-40B4-9C69-750C5313ACE0}" type="datetime1">
              <a:rPr lang="en-US"/>
              <a:pPr>
                <a:defRPr/>
              </a:pPr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841C015-7147-444C-8314-EADB3451E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372" y="1120463"/>
            <a:ext cx="6993228" cy="4873938"/>
          </a:xfrm>
        </p:spPr>
        <p:txBody>
          <a:bodyPr wrap="none" lIns="0" tIns="0" rIns="0" bIns="0" anchor="t">
            <a:noAutofit/>
          </a:bodyPr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>Campus Energy </a:t>
            </a:r>
            <a:b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</a:b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>Efficiency Fund</a:t>
            </a:r>
            <a:b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</a:b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/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</a:b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/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</a:b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>PERC Fall Conference </a:t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</a:b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>and Annual Meeting</a:t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</a:b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/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</a:b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/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</a:b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>Climate Change Panel</a:t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</a:b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>Joyce Ferris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/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</a:b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>October 29, 2013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/>
            </a:r>
            <a:b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</a:b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  <a:cs typeface="Verlag Black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Arial Black" pitchFamily="34" charset="0"/>
                <a:cs typeface="Verlag Black"/>
              </a:rPr>
            </a:b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  <a:cs typeface="Verlag Black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Arial Black" pitchFamily="34" charset="0"/>
                <a:cs typeface="Verlag Black"/>
              </a:rPr>
            </a:b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  <a:cs typeface="Verlag Black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Arial Black" pitchFamily="34" charset="0"/>
                <a:cs typeface="Verlag Black"/>
              </a:rPr>
            </a:b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  <a:cs typeface="Verlag Black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Arial Black" pitchFamily="34" charset="0"/>
                <a:cs typeface="Verlag Black"/>
              </a:rPr>
            </a:b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  <a:cs typeface="Verlag Black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 Black" pitchFamily="34" charset="0"/>
                <a:cs typeface="Verlag Black"/>
              </a:rPr>
            </a:b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</a:br>
            <a:endParaRPr lang="en-US" sz="2800" dirty="0">
              <a:solidFill>
                <a:schemeClr val="bg1">
                  <a:lumMod val="95000"/>
                </a:schemeClr>
              </a:solidFill>
              <a:latin typeface="Verlag"/>
              <a:cs typeface="Verla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038597"/>
            <a:ext cx="2133600" cy="365125"/>
          </a:xfrm>
        </p:spPr>
        <p:txBody>
          <a:bodyPr wrap="none" lIns="0" tIns="0" rIns="0" bIns="0" anchor="b"/>
          <a:lstStyle/>
          <a:p>
            <a:pPr>
              <a:defRPr/>
            </a:pPr>
            <a:r>
              <a:rPr lang="en-US" sz="1400" dirty="0" smtClean="0">
                <a:solidFill>
                  <a:srgbClr val="C7CB00"/>
                </a:solidFill>
                <a:latin typeface="Archer Bold"/>
                <a:cs typeface="Archer Bold"/>
              </a:rPr>
              <a:t>19</a:t>
            </a:r>
            <a:endParaRPr lang="en-US" sz="1400" dirty="0">
              <a:solidFill>
                <a:srgbClr val="C7CB00"/>
              </a:solidFill>
              <a:latin typeface="Archer Bold"/>
              <a:cs typeface="Archer Bold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381149" y="403225"/>
            <a:ext cx="78486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300" dirty="0" smtClean="0">
                <a:solidFill>
                  <a:srgbClr val="C7CB00"/>
                </a:solidFill>
                <a:latin typeface="Verlag"/>
                <a:ea typeface="+mj-ea"/>
                <a:cs typeface="Verlag"/>
              </a:rPr>
              <a:t>A CUSTOMIZED APPROACH</a:t>
            </a:r>
            <a:endParaRPr kumimoji="0" lang="en-US" u="none" strike="noStrike" kern="1200" cap="none" spc="300" normalizeH="0" baseline="0" noProof="0" dirty="0">
              <a:ln>
                <a:noFill/>
              </a:ln>
              <a:solidFill>
                <a:srgbClr val="C7CB00"/>
              </a:solidFill>
              <a:effectLst/>
              <a:uLnTx/>
              <a:uFillTx/>
              <a:latin typeface="Verlag"/>
              <a:ea typeface="+mj-ea"/>
              <a:cs typeface="Verlag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1149" y="0"/>
            <a:ext cx="7772401" cy="114300"/>
          </a:xfrm>
          <a:prstGeom prst="rect">
            <a:avLst/>
          </a:prstGeom>
          <a:solidFill>
            <a:srgbClr val="000066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0" name="Picture 10" descr="http://bluehillpartners.com/images/bh_logos/new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12974"/>
            <a:ext cx="1371600" cy="394936"/>
          </a:xfrm>
          <a:prstGeom prst="rect">
            <a:avLst/>
          </a:prstGeom>
          <a:noFill/>
        </p:spPr>
      </p:pic>
      <p:pic>
        <p:nvPicPr>
          <p:cNvPr id="6" name="Picture 5" descr="CustomizedApproach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1149" y="1175438"/>
            <a:ext cx="6326910" cy="4396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371600" y="374558"/>
            <a:ext cx="7848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400"/>
              </a:lnSpc>
              <a:defRPr/>
            </a:pPr>
            <a:r>
              <a:rPr lang="en-US" b="1" spc="300" dirty="0" smtClean="0">
                <a:solidFill>
                  <a:srgbClr val="C7CB00"/>
                </a:solidFill>
                <a:cs typeface="Verlag"/>
              </a:rPr>
              <a:t>ENERGY SERVICES AGREEMENT </a:t>
            </a:r>
          </a:p>
          <a:p>
            <a:pPr>
              <a:lnSpc>
                <a:spcPts val="2400"/>
              </a:lnSpc>
              <a:defRPr/>
            </a:pPr>
            <a:r>
              <a:rPr lang="en-US" b="1" spc="300" dirty="0" smtClean="0">
                <a:solidFill>
                  <a:srgbClr val="C7CB00"/>
                </a:solidFill>
                <a:cs typeface="Verlag"/>
              </a:rPr>
              <a:t>PAYMENT STRUCTURE</a:t>
            </a:r>
            <a:endParaRPr lang="en-US" b="1" spc="300" dirty="0">
              <a:solidFill>
                <a:srgbClr val="C7CB00"/>
              </a:solidFill>
              <a:cs typeface="Verlag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71599" y="0"/>
            <a:ext cx="7772401" cy="114300"/>
          </a:xfrm>
          <a:prstGeom prst="rect">
            <a:avLst/>
          </a:prstGeom>
          <a:solidFill>
            <a:srgbClr val="000066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9" name="Picture 10" descr="http://bluehillpartners.com/images/bh_logos/new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12974"/>
            <a:ext cx="1371600" cy="394936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90800" y="6400800"/>
            <a:ext cx="2133600" cy="365125"/>
          </a:xfrm>
        </p:spPr>
        <p:txBody>
          <a:bodyPr/>
          <a:lstStyle/>
          <a:p>
            <a:pPr>
              <a:defRPr/>
            </a:pPr>
            <a:fld id="{F725C59E-0A45-429B-ACFB-57302CCBD6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2899" y="1119516"/>
            <a:ext cx="7003140" cy="483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05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81149" y="0"/>
            <a:ext cx="7772401" cy="114300"/>
          </a:xfrm>
          <a:prstGeom prst="rect">
            <a:avLst/>
          </a:prstGeom>
          <a:solidFill>
            <a:srgbClr val="000066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0" name="Picture 10" descr="http://bluehillpartners.com/images/bh_logos/new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12974"/>
            <a:ext cx="1371600" cy="39493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381149" y="313638"/>
            <a:ext cx="7848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3200"/>
              </a:lnSpc>
              <a:defRPr/>
            </a:pPr>
            <a:r>
              <a:rPr lang="en-US" spc="300" dirty="0" smtClean="0">
                <a:solidFill>
                  <a:srgbClr val="C7CB00"/>
                </a:solidFill>
                <a:latin typeface="Arial" pitchFamily="34" charset="0"/>
                <a:cs typeface="Verlag"/>
              </a:rPr>
              <a:t>DREXEL PROJECT HIGHLIGHTS</a:t>
            </a:r>
            <a:endParaRPr lang="en-US" spc="300" dirty="0">
              <a:solidFill>
                <a:srgbClr val="C7CB00"/>
              </a:solidFill>
              <a:latin typeface="Arial" pitchFamily="34" charset="0"/>
              <a:cs typeface="Verlag"/>
            </a:endParaRP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295879" y="1091513"/>
            <a:ext cx="6956870" cy="4921460"/>
          </a:xfrm>
        </p:spPr>
        <p:txBody>
          <a:bodyPr>
            <a:normAutofit/>
          </a:bodyPr>
          <a:lstStyle/>
          <a:p>
            <a:pPr lvl="0"/>
            <a:r>
              <a:rPr lang="en-US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Science Building Retrofits  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controls </a:t>
            </a:r>
            <a:r>
              <a:rPr lang="en-US" sz="1800" dirty="0">
                <a:solidFill>
                  <a:srgbClr val="002060"/>
                </a:solidFill>
                <a:latin typeface="Georgia" panose="02040502050405020303" pitchFamily="18" charset="0"/>
              </a:rPr>
              <a:t>u</a:t>
            </a:r>
            <a:r>
              <a:rPr lang="en-US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pgrade </a:t>
            </a:r>
            <a:r>
              <a:rPr lang="en-US" sz="1800" dirty="0">
                <a:solidFill>
                  <a:srgbClr val="002060"/>
                </a:solidFill>
                <a:latin typeface="Georgia" panose="02040502050405020303" pitchFamily="18" charset="0"/>
              </a:rPr>
              <a:t>of </a:t>
            </a:r>
            <a:r>
              <a:rPr lang="en-US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3 science </a:t>
            </a:r>
            <a:r>
              <a:rPr lang="en-US" sz="1800" dirty="0">
                <a:solidFill>
                  <a:srgbClr val="002060"/>
                </a:solidFill>
                <a:latin typeface="Georgia" panose="02040502050405020303" pitchFamily="18" charset="0"/>
              </a:rPr>
              <a:t>b</a:t>
            </a:r>
            <a:r>
              <a:rPr lang="en-US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uildings 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c</a:t>
            </a:r>
            <a:r>
              <a:rPr lang="en-US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entralized demand control ventilation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46% energy reduction for lab space</a:t>
            </a:r>
            <a:endParaRPr lang="en-US" sz="18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2">
              <a:buNone/>
            </a:pPr>
            <a:endParaRPr lang="en-US" sz="16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/>
            <a:endParaRPr lang="en-US" sz="18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Complete </a:t>
            </a:r>
            <a:r>
              <a:rPr lang="en-US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Mechanical Upgrade of a Research </a:t>
            </a:r>
            <a:r>
              <a:rPr lang="en-US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Center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100,000 </a:t>
            </a:r>
            <a:r>
              <a:rPr lang="en-US" sz="1800" dirty="0">
                <a:solidFill>
                  <a:srgbClr val="002060"/>
                </a:solidFill>
                <a:latin typeface="Georgia" panose="02040502050405020303" pitchFamily="18" charset="0"/>
              </a:rPr>
              <a:t>sq ft Paul Peck Research </a:t>
            </a:r>
            <a:r>
              <a:rPr lang="en-US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Center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s</a:t>
            </a:r>
            <a:r>
              <a:rPr lang="en-US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ome energy savings, dramatic comfort and reliability benefits</a:t>
            </a:r>
            <a:endParaRPr lang="en-US" sz="18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/>
            <a:endParaRPr lang="en-US" sz="1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/>
            <a:r>
              <a:rPr lang="en-US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Supplemental </a:t>
            </a:r>
            <a:r>
              <a:rPr lang="en-US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Energy Efficiency Investment for a Building Renovation </a:t>
            </a:r>
            <a:endParaRPr lang="en-US" sz="18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1"/>
            <a:r>
              <a:rPr lang="en-US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CEEF funding stretched the budget to maximize energy efficiency in the renovation</a:t>
            </a:r>
          </a:p>
          <a:p>
            <a:pPr lvl="1"/>
            <a:endParaRPr lang="en-US" sz="18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90800" y="6400800"/>
            <a:ext cx="2133600" cy="365125"/>
          </a:xfrm>
        </p:spPr>
        <p:txBody>
          <a:bodyPr/>
          <a:lstStyle/>
          <a:p>
            <a:pPr>
              <a:defRPr/>
            </a:pPr>
            <a:fld id="{F725C59E-0A45-429B-ACFB-57302CCBD6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81149" y="0"/>
            <a:ext cx="7772401" cy="114300"/>
          </a:xfrm>
          <a:prstGeom prst="rect">
            <a:avLst/>
          </a:prstGeom>
          <a:solidFill>
            <a:srgbClr val="000066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0" name="Picture 10" descr="http://bluehillpartners.com/images/bh_logos/new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12974"/>
            <a:ext cx="1371600" cy="39493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307971"/>
            <a:ext cx="43815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1400" spc="300" dirty="0" smtClean="0">
                <a:solidFill>
                  <a:srgbClr val="C7CB00"/>
                </a:solidFill>
                <a:cs typeface="Verlag"/>
              </a:rPr>
              <a:t>DREXEL UNIVERSITY </a:t>
            </a:r>
          </a:p>
          <a:p>
            <a:pPr algn="ctr">
              <a:defRPr/>
            </a:pPr>
            <a:r>
              <a:rPr lang="en-US" sz="1400" spc="300" dirty="0" smtClean="0">
                <a:solidFill>
                  <a:srgbClr val="C7CB00"/>
                </a:solidFill>
                <a:cs typeface="Verlag"/>
              </a:rPr>
              <a:t>SCIENCE BUILDING RETROFIT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400" y="1570891"/>
            <a:ext cx="4318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Controls </a:t>
            </a:r>
            <a:r>
              <a:rPr lang="en-US" dirty="0" smtClean="0">
                <a:solidFill>
                  <a:srgbClr val="002060"/>
                </a:solidFill>
                <a:latin typeface="Georgia" panose="02040502050405020303" pitchFamily="18" charset="0"/>
              </a:rPr>
              <a:t>upgrade </a:t>
            </a:r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Georgia" panose="02040502050405020303" pitchFamily="18" charset="0"/>
              </a:rPr>
              <a:t>three science </a:t>
            </a:r>
            <a:r>
              <a:rPr lang="en-US" dirty="0" smtClean="0">
                <a:solidFill>
                  <a:srgbClr val="002060"/>
                </a:solidFill>
                <a:latin typeface="Georgia" panose="02040502050405020303" pitchFamily="18" charset="0"/>
              </a:rPr>
              <a:t>building labs  </a:t>
            </a:r>
            <a:endParaRPr lang="en-US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/>
            <a:endParaRPr lang="en-US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Georgia" panose="02040502050405020303" pitchFamily="18" charset="0"/>
              </a:rPr>
              <a:t>state </a:t>
            </a:r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of the art lab controls for three buildings totaling over 62 lab </a:t>
            </a:r>
            <a:r>
              <a:rPr lang="en-US" dirty="0" smtClean="0">
                <a:solidFill>
                  <a:srgbClr val="002060"/>
                </a:solidFill>
                <a:latin typeface="Georgia" panose="02040502050405020303" pitchFamily="18" charset="0"/>
              </a:rPr>
              <a:t>spaces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e</a:t>
            </a:r>
            <a:r>
              <a:rPr lang="en-US" dirty="0" smtClean="0">
                <a:solidFill>
                  <a:srgbClr val="002060"/>
                </a:solidFill>
                <a:latin typeface="Georgia" panose="02040502050405020303" pitchFamily="18" charset="0"/>
              </a:rPr>
              <a:t>nergy savings of over </a:t>
            </a:r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46</a:t>
            </a:r>
            <a:r>
              <a:rPr lang="en-US" dirty="0" smtClean="0">
                <a:solidFill>
                  <a:srgbClr val="002060"/>
                </a:solidFill>
                <a:latin typeface="Georgia" panose="02040502050405020303" pitchFamily="18" charset="0"/>
              </a:rPr>
              <a:t>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a</a:t>
            </a:r>
            <a:r>
              <a:rPr lang="en-US" dirty="0" smtClean="0">
                <a:solidFill>
                  <a:srgbClr val="002060"/>
                </a:solidFill>
                <a:latin typeface="Georgia" panose="02040502050405020303" pitchFamily="18" charset="0"/>
              </a:rPr>
              <a:t>dditional Environment, Health and Safety benefits</a:t>
            </a:r>
            <a:endParaRPr lang="en-US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/>
            <a:endParaRPr lang="en-US" sz="14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/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/>
            <a:endParaRPr lang="en-US" sz="14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/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2112" y="3075801"/>
            <a:ext cx="265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Drexel Science and Engineering Pod</a:t>
            </a:r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5" name="Picture 2" descr="http://www.thetriangle.org/media.collegepublisher.com/media/paper689/stills/58057gg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64"/>
          <a:stretch/>
        </p:blipFill>
        <p:spPr bwMode="auto">
          <a:xfrm>
            <a:off x="5813480" y="307971"/>
            <a:ext cx="1968390" cy="27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laboratoryequipment.com/sites/laboratoryequipment.com/files/legacyimages/Magazine/Cover_Features/page%208-%20aircircuit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7950" y="3720101"/>
            <a:ext cx="3200400" cy="199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472112" y="5791200"/>
            <a:ext cx="265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Aircuity DCV Infrastructure</a:t>
            </a:r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5C59E-0A45-429B-ACFB-57302CCBD6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5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81149" y="0"/>
            <a:ext cx="7772401" cy="114300"/>
          </a:xfrm>
          <a:prstGeom prst="rect">
            <a:avLst/>
          </a:prstGeom>
          <a:solidFill>
            <a:srgbClr val="000066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0" name="Picture 10" descr="http://bluehillpartners.com/images/bh_logos/new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12974"/>
            <a:ext cx="1371600" cy="39493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307971"/>
            <a:ext cx="3609951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1400" spc="300" dirty="0" smtClean="0">
                <a:solidFill>
                  <a:srgbClr val="C7CB00"/>
                </a:solidFill>
                <a:cs typeface="Verlag"/>
              </a:rPr>
              <a:t>MONTGOMERY COUNTY COMMUNITY</a:t>
            </a:r>
          </a:p>
          <a:p>
            <a:pPr algn="ctr">
              <a:defRPr/>
            </a:pPr>
            <a:r>
              <a:rPr lang="en-US" sz="1400" spc="300" dirty="0" smtClean="0">
                <a:solidFill>
                  <a:srgbClr val="C7CB00"/>
                </a:solidFill>
                <a:cs typeface="Verlag"/>
              </a:rPr>
              <a:t>COLLEGE  LIGHTING RETROFIT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47" r="13311"/>
          <a:stretch/>
        </p:blipFill>
        <p:spPr>
          <a:xfrm>
            <a:off x="5435600" y="573615"/>
            <a:ext cx="2943860" cy="263054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8264444"/>
              </p:ext>
            </p:extLst>
          </p:nvPr>
        </p:nvGraphicFramePr>
        <p:xfrm>
          <a:off x="5276850" y="145758"/>
          <a:ext cx="2227580" cy="1447014"/>
        </p:xfrm>
        <a:graphic>
          <a:graphicData uri="http://schemas.openxmlformats.org/drawingml/2006/table">
            <a:tbl>
              <a:tblPr/>
              <a:tblGrid>
                <a:gridCol w="589630"/>
                <a:gridCol w="1637950"/>
              </a:tblGrid>
              <a:tr h="304014">
                <a:tc gridSpan="2">
                  <a:txBody>
                    <a:bodyPr/>
                    <a:lstStyle/>
                    <a:p>
                      <a:endParaRPr lang="en-US" sz="900" i="0" u="sng" baseline="0" dirty="0" smtClean="0">
                        <a:solidFill>
                          <a:srgbClr val="000066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rgbClr val="000066"/>
                          </a:solidFill>
                        </a:rPr>
                        <a:t> Zone</a:t>
                      </a:r>
                      <a:r>
                        <a:rPr lang="en-US" sz="900" baseline="0" dirty="0" smtClean="0">
                          <a:solidFill>
                            <a:srgbClr val="000066"/>
                          </a:solidFill>
                        </a:rPr>
                        <a:t> 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000066"/>
                          </a:solidFill>
                        </a:rPr>
                        <a:t>wallpacks</a:t>
                      </a:r>
                      <a:endParaRPr lang="en-US" sz="900" baseline="0" dirty="0" smtClean="0">
                        <a:solidFill>
                          <a:srgbClr val="000066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0066"/>
                          </a:solidFill>
                        </a:rPr>
                        <a:t> Zone</a:t>
                      </a:r>
                      <a:r>
                        <a:rPr lang="en-US" sz="900" baseline="0" dirty="0" smtClean="0">
                          <a:solidFill>
                            <a:srgbClr val="000066"/>
                          </a:solidFill>
                        </a:rPr>
                        <a:t> 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000066"/>
                          </a:solidFill>
                        </a:rPr>
                        <a:t>walkways</a:t>
                      </a:r>
                      <a:endParaRPr lang="en-US" sz="900" dirty="0">
                        <a:solidFill>
                          <a:srgbClr val="000066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0066"/>
                          </a:solidFill>
                        </a:rPr>
                        <a:t> Zone</a:t>
                      </a:r>
                      <a:r>
                        <a:rPr lang="en-US" sz="900" baseline="0" dirty="0" smtClean="0">
                          <a:solidFill>
                            <a:srgbClr val="000066"/>
                          </a:solidFill>
                        </a:rPr>
                        <a:t> 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000066"/>
                          </a:solidFill>
                        </a:rPr>
                        <a:t>parking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0066"/>
                          </a:solidFill>
                        </a:rPr>
                        <a:t> Zone</a:t>
                      </a:r>
                      <a:r>
                        <a:rPr lang="en-US" sz="900" baseline="0" dirty="0" smtClean="0">
                          <a:solidFill>
                            <a:srgbClr val="000066"/>
                          </a:solidFill>
                        </a:rPr>
                        <a:t> 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0066"/>
                          </a:solidFill>
                        </a:rPr>
                        <a:t>Parking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0066"/>
                          </a:solidFill>
                        </a:rPr>
                        <a:t> Zone</a:t>
                      </a:r>
                      <a:r>
                        <a:rPr lang="en-US" sz="900" baseline="0" dirty="0" smtClean="0">
                          <a:solidFill>
                            <a:srgbClr val="000066"/>
                          </a:solidFill>
                        </a:rPr>
                        <a:t> 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000066"/>
                          </a:solidFill>
                        </a:rPr>
                        <a:t>loop road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3" t="30383" r="2028"/>
          <a:stretch/>
        </p:blipFill>
        <p:spPr bwMode="auto">
          <a:xfrm>
            <a:off x="5426075" y="3425825"/>
            <a:ext cx="2743200" cy="134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392"/>
          <a:stretch/>
        </p:blipFill>
        <p:spPr bwMode="auto">
          <a:xfrm>
            <a:off x="5426075" y="4996623"/>
            <a:ext cx="2743200" cy="134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6400" y="1031815"/>
            <a:ext cx="393378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66"/>
                </a:solidFill>
                <a:latin typeface="Georgia" pitchFamily="18" charset="0"/>
              </a:rPr>
              <a:t>retrofit over 600 </a:t>
            </a:r>
            <a:r>
              <a:rPr lang="en-US" sz="1400" dirty="0">
                <a:solidFill>
                  <a:srgbClr val="000066"/>
                </a:solidFill>
                <a:latin typeface="Georgia" pitchFamily="18" charset="0"/>
              </a:rPr>
              <a:t>outdoor and parking garage lighting fixtures</a:t>
            </a:r>
            <a:r>
              <a:rPr lang="en-US" sz="1400" dirty="0" smtClean="0">
                <a:solidFill>
                  <a:srgbClr val="000066"/>
                </a:solidFill>
                <a:latin typeface="Georgia" pitchFamily="18" charset="0"/>
              </a:rPr>
              <a:t>, on the school’s two campuses</a:t>
            </a:r>
          </a:p>
          <a:p>
            <a:endParaRPr lang="en-US" sz="14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66"/>
                </a:solidFill>
                <a:latin typeface="Georgia" pitchFamily="18" charset="0"/>
              </a:rPr>
              <a:t>outdated lighting technology will be replaced with high </a:t>
            </a:r>
            <a:r>
              <a:rPr lang="en-US" sz="1400" dirty="0">
                <a:solidFill>
                  <a:srgbClr val="000066"/>
                </a:solidFill>
                <a:latin typeface="Georgia" pitchFamily="18" charset="0"/>
              </a:rPr>
              <a:t>efficiency LED </a:t>
            </a:r>
            <a:r>
              <a:rPr lang="en-US" sz="1400" dirty="0" smtClean="0">
                <a:solidFill>
                  <a:srgbClr val="000066"/>
                </a:solidFill>
                <a:latin typeface="Georgia" pitchFamily="18" charset="0"/>
              </a:rPr>
              <a:t>fixtures</a:t>
            </a:r>
            <a:r>
              <a:rPr lang="en-US" sz="1400" dirty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en-US" sz="1400" dirty="0" smtClean="0">
                <a:solidFill>
                  <a:srgbClr val="000066"/>
                </a:solidFill>
                <a:latin typeface="Georgia" pitchFamily="18" charset="0"/>
              </a:rPr>
              <a:t>and a full suite of wireless and IP enabled lighting </a:t>
            </a:r>
            <a:r>
              <a:rPr lang="en-US" sz="1400" dirty="0" smtClean="0">
                <a:solidFill>
                  <a:srgbClr val="000066"/>
                </a:solidFill>
                <a:latin typeface="Georgia" pitchFamily="18" charset="0"/>
              </a:rPr>
              <a:t>controls </a:t>
            </a:r>
            <a:endParaRPr lang="en-US" sz="1400" dirty="0" smtClean="0">
              <a:solidFill>
                <a:srgbClr val="000066"/>
              </a:solidFill>
              <a:latin typeface="Georgia" pitchFamily="18" charset="0"/>
            </a:endParaRPr>
          </a:p>
          <a:p>
            <a:endParaRPr lang="en-US" sz="1400" dirty="0">
              <a:solidFill>
                <a:srgbClr val="000066"/>
              </a:solidFill>
              <a:latin typeface="Georg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66"/>
                </a:solidFill>
                <a:latin typeface="Georgia" pitchFamily="18" charset="0"/>
              </a:rPr>
              <a:t>structured </a:t>
            </a:r>
            <a:r>
              <a:rPr lang="en-US" sz="1400" dirty="0">
                <a:solidFill>
                  <a:srgbClr val="000066"/>
                </a:solidFill>
                <a:latin typeface="Georgia" pitchFamily="18" charset="0"/>
              </a:rPr>
              <a:t>as an Energy Services Agreement (ESA), </a:t>
            </a:r>
            <a:r>
              <a:rPr lang="en-US" sz="1400" dirty="0" smtClean="0">
                <a:solidFill>
                  <a:srgbClr val="000066"/>
                </a:solidFill>
                <a:latin typeface="Georgia" pitchFamily="18" charset="0"/>
              </a:rPr>
              <a:t>with Blue Hill paid </a:t>
            </a:r>
            <a:r>
              <a:rPr lang="en-US" sz="1400" dirty="0">
                <a:solidFill>
                  <a:srgbClr val="000066"/>
                </a:solidFill>
                <a:latin typeface="Georgia" pitchFamily="18" charset="0"/>
              </a:rPr>
              <a:t>for energy savings delivered </a:t>
            </a:r>
            <a:r>
              <a:rPr lang="en-US" sz="1400" dirty="0" smtClean="0">
                <a:solidFill>
                  <a:srgbClr val="000066"/>
                </a:solidFill>
                <a:latin typeface="Georgia" pitchFamily="18" charset="0"/>
              </a:rPr>
              <a:t>to </a:t>
            </a:r>
            <a:r>
              <a:rPr lang="en-US" sz="1400" dirty="0">
                <a:solidFill>
                  <a:srgbClr val="000066"/>
                </a:solidFill>
                <a:latin typeface="Georgia" pitchFamily="18" charset="0"/>
              </a:rPr>
              <a:t>the customer over a 10 year </a:t>
            </a:r>
            <a:r>
              <a:rPr lang="en-US" sz="1400" dirty="0" smtClean="0">
                <a:solidFill>
                  <a:srgbClr val="000066"/>
                </a:solidFill>
                <a:latin typeface="Georgia" pitchFamily="18" charset="0"/>
              </a:rPr>
              <a:t>contract</a:t>
            </a:r>
            <a:endParaRPr lang="en-US" sz="14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66"/>
              </a:solidFill>
              <a:latin typeface="Georg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66"/>
                </a:solidFill>
                <a:latin typeface="Georgia" pitchFamily="18" charset="0"/>
              </a:rPr>
              <a:t>o</a:t>
            </a:r>
            <a:r>
              <a:rPr lang="en-US" sz="1400" dirty="0" smtClean="0">
                <a:solidFill>
                  <a:srgbClr val="000066"/>
                </a:solidFill>
                <a:latin typeface="Georgia" pitchFamily="18" charset="0"/>
              </a:rPr>
              <a:t>ver duration of the </a:t>
            </a:r>
            <a:r>
              <a:rPr lang="en-US" sz="1400" dirty="0" smtClean="0">
                <a:solidFill>
                  <a:srgbClr val="000066"/>
                </a:solidFill>
                <a:latin typeface="Georgia" pitchFamily="18" charset="0"/>
              </a:rPr>
              <a:t>contract </a:t>
            </a:r>
            <a:r>
              <a:rPr lang="en-US" sz="1400" dirty="0" smtClean="0">
                <a:solidFill>
                  <a:srgbClr val="000066"/>
                </a:solidFill>
                <a:latin typeface="Georgia" pitchFamily="18" charset="0"/>
              </a:rPr>
              <a:t>Blue Hill will </a:t>
            </a:r>
            <a:r>
              <a:rPr lang="en-US" sz="1400" dirty="0" smtClean="0">
                <a:solidFill>
                  <a:srgbClr val="000066"/>
                </a:solidFill>
                <a:latin typeface="Georgia" pitchFamily="18" charset="0"/>
              </a:rPr>
              <a:t>ensure </a:t>
            </a:r>
            <a:r>
              <a:rPr lang="en-US" sz="1400" dirty="0" smtClean="0">
                <a:solidFill>
                  <a:srgbClr val="000066"/>
                </a:solidFill>
                <a:latin typeface="Georgia" pitchFamily="18" charset="0"/>
              </a:rPr>
              <a:t>equipment </a:t>
            </a:r>
            <a:r>
              <a:rPr lang="en-US" sz="1400" dirty="0" smtClean="0">
                <a:solidFill>
                  <a:srgbClr val="000066"/>
                </a:solidFill>
                <a:latin typeface="Georgia" pitchFamily="18" charset="0"/>
              </a:rPr>
              <a:t>maintenance</a:t>
            </a:r>
            <a:r>
              <a:rPr lang="en-US" sz="1400" dirty="0" smtClean="0">
                <a:solidFill>
                  <a:srgbClr val="000066"/>
                </a:solidFill>
                <a:latin typeface="Georgia" pitchFamily="18" charset="0"/>
              </a:rPr>
              <a:t> and replacement</a:t>
            </a:r>
            <a:endParaRPr lang="en-US" sz="14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66"/>
              </a:solidFill>
              <a:latin typeface="Georg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66"/>
              </a:solidFill>
              <a:latin typeface="Georg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66"/>
              </a:solidFill>
              <a:latin typeface="Georg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0066"/>
              </a:solidFill>
              <a:latin typeface="Georgia" pitchFamily="18" charset="0"/>
            </a:endParaRPr>
          </a:p>
          <a:p>
            <a:endParaRPr lang="en-US" sz="1300" dirty="0" smtClean="0">
              <a:solidFill>
                <a:srgbClr val="000066"/>
              </a:solidFill>
              <a:latin typeface="Georgia" pitchFamily="18" charset="0"/>
            </a:endParaRPr>
          </a:p>
          <a:p>
            <a:endParaRPr lang="en-US" sz="1300" dirty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2060" y="4719624"/>
            <a:ext cx="951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Before</a:t>
            </a:r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2060" y="6312863"/>
            <a:ext cx="951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After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72112" y="3075801"/>
            <a:ext cx="265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Central Campus Lighting Map</a:t>
            </a:r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5C59E-0A45-429B-ACFB-57302CCBD6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5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372" y="1120463"/>
            <a:ext cx="6993228" cy="4873938"/>
          </a:xfrm>
        </p:spPr>
        <p:txBody>
          <a:bodyPr wrap="none" lIns="0" tIns="0" rIns="0" bIns="0" anchor="t">
            <a:noAutofit/>
          </a:bodyPr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/>
            </a:r>
            <a:b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</a:b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  <a:cs typeface="Verlag Black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Arial Black" pitchFamily="34" charset="0"/>
                <a:cs typeface="Verlag Black"/>
              </a:rPr>
            </a:b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  <a:cs typeface="Verlag Black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Arial Black" pitchFamily="34" charset="0"/>
                <a:cs typeface="Verlag Black"/>
              </a:rPr>
            </a:b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  <a:cs typeface="Verlag Black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Arial Black" pitchFamily="34" charset="0"/>
                <a:cs typeface="Verlag Black"/>
              </a:rPr>
            </a:b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  <a:cs typeface="Verlag Black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Arial Black" pitchFamily="34" charset="0"/>
                <a:cs typeface="Verlag Black"/>
              </a:rPr>
            </a:b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  <a:cs typeface="Verlag Black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 Black" pitchFamily="34" charset="0"/>
                <a:cs typeface="Verlag Black"/>
              </a:rPr>
            </a:b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</a:br>
            <a:endParaRPr lang="en-US" sz="2800" dirty="0">
              <a:solidFill>
                <a:schemeClr val="bg1">
                  <a:lumMod val="95000"/>
                </a:schemeClr>
              </a:solidFill>
              <a:latin typeface="Verlag"/>
              <a:cs typeface="Verlag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259449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>Blue Hill Partners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>40 West Evergreen Avenue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>Philadelphia, PA 19118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>www.bluehillpartners.com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>Joyce Ferris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>Managing Partner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Verlag Black"/>
              </a:rPr>
              <a:t>215-248-5244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14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81149" y="0"/>
            <a:ext cx="7772401" cy="114300"/>
          </a:xfrm>
          <a:prstGeom prst="rect">
            <a:avLst/>
          </a:prstGeom>
          <a:solidFill>
            <a:srgbClr val="000066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0" name="Picture 10" descr="http://bluehillpartners.com/images/bh_logos/new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12974"/>
            <a:ext cx="1371600" cy="394936"/>
          </a:xfrm>
          <a:prstGeom prst="rect">
            <a:avLst/>
          </a:prstGeom>
          <a:noFill/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2590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5C59E-0A45-429B-ACFB-57302CCBD6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371600" y="1030310"/>
            <a:ext cx="7232650" cy="419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11125" marR="0" lvl="0" indent="-11112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itchFamily="18" charset="0"/>
                <a:cs typeface="Helvetica" pitchFamily="34" charset="0"/>
              </a:rPr>
              <a:t>Experienced investors in the energy efficiency and sustainability sector.</a:t>
            </a:r>
          </a:p>
          <a:p>
            <a:pPr marL="111125" marR="0" lvl="0" indent="-11112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Georgia" pitchFamily="18" charset="0"/>
              <a:cs typeface="Helvetica" pitchFamily="34" charset="0"/>
            </a:endParaRPr>
          </a:p>
          <a:p>
            <a:pPr marL="111125" marR="0" lvl="0" indent="-11112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 smtClean="0">
                <a:solidFill>
                  <a:srgbClr val="000066"/>
                </a:solidFill>
                <a:latin typeface="Georgia" pitchFamily="18" charset="0"/>
                <a:cs typeface="Helvetica" pitchFamily="34" charset="0"/>
              </a:rPr>
              <a:t>Developers of energy efficiency and sustainability projects.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Georgia" pitchFamily="18" charset="0"/>
              <a:cs typeface="Helvetica" pitchFamily="34" charset="0"/>
            </a:endParaRPr>
          </a:p>
          <a:p>
            <a:pPr marL="111125" marR="0" lvl="0" indent="-11112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solidFill>
                <a:srgbClr val="000066"/>
              </a:solidFill>
              <a:latin typeface="Georgia" pitchFamily="18" charset="0"/>
              <a:cs typeface="Helvetica" pitchFamily="34" charset="0"/>
            </a:endParaRPr>
          </a:p>
          <a:p>
            <a:pPr marL="111125" marR="0" lvl="0" indent="-11112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itchFamily="18" charset="0"/>
                <a:cs typeface="Helvetica" pitchFamily="34" charset="0"/>
              </a:rPr>
              <a:t>Shifting from investing in technologies to project and service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itchFamily="18" charset="0"/>
                <a:cs typeface="Helvetica" pitchFamily="34" charset="0"/>
              </a:rPr>
              <a:t> businesses.</a:t>
            </a:r>
          </a:p>
          <a:p>
            <a:pPr marL="111125" marR="0" lvl="0" indent="-11112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 smtClean="0">
              <a:solidFill>
                <a:srgbClr val="000066"/>
              </a:solidFill>
              <a:latin typeface="Georgia" pitchFamily="18" charset="0"/>
              <a:cs typeface="Helvetica" pitchFamily="34" charset="0"/>
            </a:endParaRPr>
          </a:p>
          <a:p>
            <a:pPr marL="111125" marR="0" lvl="0" indent="-11112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000066"/>
                </a:solidFill>
                <a:latin typeface="Georgia" pitchFamily="18" charset="0"/>
                <a:cs typeface="Helvetica" pitchFamily="34" charset="0"/>
              </a:rPr>
              <a:t>Strong team with investment and operating experience in the sector.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eorgia" pitchFamily="18" charset="0"/>
                <a:cs typeface="Helvetica" pitchFamily="34" charset="0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Georgia" pitchFamily="18" charset="0"/>
              <a:cs typeface="Helvetic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3449" y="3105835"/>
            <a:ext cx="745052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Font typeface="Arial" charset="0"/>
              <a:buNone/>
              <a:defRPr/>
            </a:pPr>
            <a:endParaRPr lang="en-US" b="1" dirty="0" smtClean="0">
              <a:solidFill>
                <a:srgbClr val="000066"/>
              </a:solidFill>
              <a:latin typeface="Georgia" pitchFamily="18" charset="0"/>
              <a:cs typeface="Helvetica" pitchFamily="34" charset="0"/>
            </a:endParaRPr>
          </a:p>
          <a:p>
            <a:pPr marL="0" lvl="1">
              <a:spcBef>
                <a:spcPct val="20000"/>
              </a:spcBef>
              <a:buFont typeface="Arial" charset="0"/>
              <a:buNone/>
              <a:defRPr/>
            </a:pPr>
            <a:endParaRPr lang="en-US" b="1" dirty="0" smtClean="0">
              <a:solidFill>
                <a:srgbClr val="000066"/>
              </a:solidFill>
              <a:latin typeface="Georgia" pitchFamily="18" charset="0"/>
              <a:cs typeface="Helvetica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371600" y="374650"/>
            <a:ext cx="7848600" cy="50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b="1" spc="300" dirty="0" smtClean="0">
                <a:solidFill>
                  <a:srgbClr val="C7CB00"/>
                </a:solidFill>
                <a:ea typeface="Tahoma" pitchFamily="34" charset="0"/>
                <a:cs typeface="Tahoma" pitchFamily="34" charset="0"/>
              </a:rPr>
              <a:t>WHO WE ARE</a:t>
            </a:r>
            <a:endParaRPr lang="en-US" b="1" spc="300" dirty="0">
              <a:solidFill>
                <a:srgbClr val="C7CB00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81149" y="0"/>
            <a:ext cx="7772401" cy="114300"/>
          </a:xfrm>
          <a:prstGeom prst="rect">
            <a:avLst/>
          </a:prstGeom>
          <a:solidFill>
            <a:srgbClr val="000066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0" name="Picture 10" descr="http://bluehillpartners.com/images/bh_logos/new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012974"/>
            <a:ext cx="1371600" cy="39493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381149" y="325995"/>
            <a:ext cx="7848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3200"/>
              </a:lnSpc>
              <a:defRPr/>
            </a:pPr>
            <a:r>
              <a:rPr lang="en-US" b="1" spc="300" dirty="0" smtClean="0">
                <a:solidFill>
                  <a:srgbClr val="C7CB00"/>
                </a:solidFill>
                <a:latin typeface="Arial" pitchFamily="34" charset="0"/>
                <a:cs typeface="Verlag"/>
              </a:rPr>
              <a:t>CAMPUS ENERGY EFFICIENCY FUND OVERVIEW </a:t>
            </a:r>
          </a:p>
          <a:p>
            <a:pPr>
              <a:lnSpc>
                <a:spcPts val="3200"/>
              </a:lnSpc>
              <a:defRPr/>
            </a:pPr>
            <a:endParaRPr lang="en-US" spc="300" dirty="0">
              <a:solidFill>
                <a:srgbClr val="C7CB00"/>
              </a:solidFill>
              <a:latin typeface="Arial" pitchFamily="34" charset="0"/>
              <a:cs typeface="Verlag"/>
            </a:endParaRP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381149" y="1103870"/>
            <a:ext cx="6792695" cy="404686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Over </a:t>
            </a:r>
            <a:r>
              <a:rPr lang="en-US" sz="1800" b="1" dirty="0" smtClean="0">
                <a:solidFill>
                  <a:srgbClr val="000066"/>
                </a:solidFill>
                <a:latin typeface="Georgia" pitchFamily="18" charset="0"/>
              </a:rPr>
              <a:t>$45 million </a:t>
            </a: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of capital for energy efficiency, sustainability, and on-site generation projects for Pennsylvania colleges and </a:t>
            </a: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universities</a:t>
            </a:r>
            <a:endParaRPr lang="en-US" sz="1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000066"/>
                </a:solidFill>
                <a:latin typeface="Georgia" pitchFamily="18" charset="0"/>
              </a:rPr>
              <a:t>Pennsylvania Treasury </a:t>
            </a: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Department is the lead </a:t>
            </a: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investor</a:t>
            </a:r>
            <a:endParaRPr lang="en-US" sz="1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CEEF led investment underway</a:t>
            </a:r>
          </a:p>
          <a:p>
            <a:pPr marL="400050" lvl="1" indent="0"/>
            <a:r>
              <a:rPr lang="en-US" sz="1800" b="1" dirty="0" smtClean="0">
                <a:solidFill>
                  <a:srgbClr val="000066"/>
                </a:solidFill>
                <a:latin typeface="Georgia" pitchFamily="18" charset="0"/>
              </a:rPr>
              <a:t>$7.5 </a:t>
            </a:r>
            <a:r>
              <a:rPr lang="en-US" sz="1800" b="1" dirty="0" smtClean="0">
                <a:solidFill>
                  <a:srgbClr val="000066"/>
                </a:solidFill>
                <a:latin typeface="Georgia" pitchFamily="18" charset="0"/>
              </a:rPr>
              <a:t>million </a:t>
            </a: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of projects with Drexel University and Montgomery County Community </a:t>
            </a: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College in 2013</a:t>
            </a:r>
          </a:p>
          <a:p>
            <a:pPr marL="400050" lvl="1" indent="0"/>
            <a:r>
              <a:rPr lang="en-US" sz="1800" b="1" dirty="0" smtClean="0">
                <a:solidFill>
                  <a:srgbClr val="000066"/>
                </a:solidFill>
                <a:latin typeface="Georgia" pitchFamily="18" charset="0"/>
              </a:rPr>
              <a:t>$10 million </a:t>
            </a: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target for 2014</a:t>
            </a:r>
            <a:endParaRPr lang="en-US" sz="1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0" indent="0"/>
            <a:endParaRPr lang="en-US" sz="1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0" indent="0"/>
            <a:endParaRPr lang="en-US" sz="1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0" indent="0"/>
            <a:endParaRPr lang="en-US" sz="1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0066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90800" y="6400800"/>
            <a:ext cx="2133600" cy="365125"/>
          </a:xfrm>
        </p:spPr>
        <p:txBody>
          <a:bodyPr/>
          <a:lstStyle/>
          <a:p>
            <a:pPr>
              <a:defRPr/>
            </a:pPr>
            <a:fld id="{F725C59E-0A45-429B-ACFB-57302CCBD6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81149" y="0"/>
            <a:ext cx="7772401" cy="114300"/>
          </a:xfrm>
          <a:prstGeom prst="rect">
            <a:avLst/>
          </a:prstGeom>
          <a:solidFill>
            <a:srgbClr val="000066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0" name="Picture 10" descr="http://bluehillpartners.com/images/bh_logos/new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012974"/>
            <a:ext cx="1371600" cy="39493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381149" y="325995"/>
            <a:ext cx="6086451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3200"/>
              </a:lnSpc>
              <a:defRPr/>
            </a:pPr>
            <a:r>
              <a:rPr lang="en-US" b="1" spc="300" dirty="0" smtClean="0">
                <a:solidFill>
                  <a:srgbClr val="C7CB00"/>
                </a:solidFill>
                <a:cs typeface="Verlag"/>
              </a:rPr>
              <a:t>ENERGY AND CLIMATE IMPACT TO DATE</a:t>
            </a:r>
            <a:endParaRPr lang="en-US" b="1" spc="300" dirty="0">
              <a:solidFill>
                <a:srgbClr val="C7CB00"/>
              </a:solidFill>
              <a:latin typeface="Arial" pitchFamily="34" charset="0"/>
              <a:cs typeface="Verlag"/>
            </a:endParaRP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381149" y="1103870"/>
            <a:ext cx="6792695" cy="404686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000066"/>
                </a:solidFill>
                <a:latin typeface="Georgia" pitchFamily="18" charset="0"/>
              </a:rPr>
              <a:t>Drexel University </a:t>
            </a:r>
          </a:p>
          <a:p>
            <a:pPr marL="400050" lvl="1" indent="0">
              <a:spcBef>
                <a:spcPts val="0"/>
              </a:spcBef>
            </a:pP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35% energy and carbon reduction across 5 buildings </a:t>
            </a:r>
          </a:p>
          <a:p>
            <a:pPr marL="400050" lvl="1" indent="0">
              <a:spcBef>
                <a:spcPts val="0"/>
              </a:spcBef>
            </a:pP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44% energy reduction in science building lab space</a:t>
            </a:r>
          </a:p>
          <a:p>
            <a:pPr marL="400050" lvl="1" indent="0">
              <a:spcBef>
                <a:spcPts val="0"/>
              </a:spcBef>
            </a:pP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energy savings funding  important upgrades and maintenance</a:t>
            </a:r>
          </a:p>
          <a:p>
            <a:pPr marL="400050" lvl="1" indent="0">
              <a:spcBef>
                <a:spcPts val="0"/>
              </a:spcBef>
            </a:pP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h</a:t>
            </a: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ealth and safety, comfort and reliability benefits too</a:t>
            </a:r>
            <a:endParaRPr lang="en-US" sz="1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000066"/>
                </a:solidFill>
                <a:latin typeface="Georgia" pitchFamily="18" charset="0"/>
              </a:rPr>
              <a:t>Montgomery County Community College</a:t>
            </a:r>
          </a:p>
          <a:p>
            <a:pPr marL="400050" lvl="1" indent="0">
              <a:spcBef>
                <a:spcPts val="0"/>
              </a:spcBef>
            </a:pP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74% energy savings and carbon reduction for outdoor lights on two campuses</a:t>
            </a:r>
          </a:p>
          <a:p>
            <a:pPr marL="400050" lvl="1" indent="0">
              <a:spcBef>
                <a:spcPts val="0"/>
              </a:spcBef>
            </a:pP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69% net savings due to adding new fixtures</a:t>
            </a:r>
          </a:p>
          <a:p>
            <a:pPr marL="400050" lvl="1" indent="0">
              <a:spcBef>
                <a:spcPts val="0"/>
              </a:spcBef>
            </a:pP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a</a:t>
            </a: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esthetic, maintenance and safety benefits too</a:t>
            </a:r>
          </a:p>
          <a:p>
            <a:pPr marL="400050" lvl="1" indent="0">
              <a:spcBef>
                <a:spcPts val="0"/>
              </a:spcBef>
            </a:pPr>
            <a:endParaRPr lang="en-US" sz="1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0" indent="0"/>
            <a:endParaRPr lang="en-US" sz="1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0" indent="0"/>
            <a:endParaRPr lang="en-US" sz="1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0" indent="0"/>
            <a:endParaRPr lang="en-US" sz="1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0066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90800" y="6400800"/>
            <a:ext cx="2133600" cy="365125"/>
          </a:xfrm>
        </p:spPr>
        <p:txBody>
          <a:bodyPr/>
          <a:lstStyle/>
          <a:p>
            <a:pPr>
              <a:defRPr/>
            </a:pPr>
            <a:fld id="{F725C59E-0A45-429B-ACFB-57302CCBD6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81125" y="0"/>
            <a:ext cx="7772400" cy="114300"/>
          </a:xfrm>
          <a:prstGeom prst="rect">
            <a:avLst/>
          </a:prstGeom>
          <a:solidFill>
            <a:srgbClr val="000066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33795" name="Picture 10" descr="http://bluehillpartners.com/images/bh_logos/new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013450"/>
            <a:ext cx="1371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381125" y="288925"/>
            <a:ext cx="69151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Aft>
                <a:spcPts val="600"/>
              </a:spcAft>
              <a:defRPr/>
            </a:pPr>
            <a:r>
              <a:rPr lang="en-US" b="1" spc="300" dirty="0">
                <a:solidFill>
                  <a:srgbClr val="C7CB00"/>
                </a:solidFill>
                <a:cs typeface="Verlag"/>
              </a:rPr>
              <a:t>INVESTING IN </a:t>
            </a:r>
            <a:r>
              <a:rPr lang="en-US" b="1" spc="300" dirty="0" smtClean="0">
                <a:solidFill>
                  <a:srgbClr val="C7CB00"/>
                </a:solidFill>
                <a:cs typeface="Verlag"/>
              </a:rPr>
              <a:t>ENERGY </a:t>
            </a:r>
            <a:r>
              <a:rPr lang="en-US" b="1" spc="300" dirty="0">
                <a:solidFill>
                  <a:srgbClr val="C7CB00"/>
                </a:solidFill>
                <a:cs typeface="Verlag"/>
              </a:rPr>
              <a:t>EFFICIENCY </a:t>
            </a:r>
            <a:r>
              <a:rPr lang="en-US" b="1" spc="300" dirty="0" smtClean="0">
                <a:solidFill>
                  <a:srgbClr val="C7CB00"/>
                </a:solidFill>
                <a:cs typeface="Verlag"/>
              </a:rPr>
              <a:t>AND </a:t>
            </a:r>
          </a:p>
          <a:p>
            <a:pPr>
              <a:defRPr/>
            </a:pPr>
            <a:r>
              <a:rPr lang="en-US" b="1" spc="300" dirty="0" smtClean="0">
                <a:solidFill>
                  <a:srgbClr val="C7CB00"/>
                </a:solidFill>
                <a:cs typeface="Verlag"/>
              </a:rPr>
              <a:t>SUSTAINABILITY PROJECTS</a:t>
            </a:r>
            <a:endParaRPr lang="en-US" spc="300" dirty="0">
              <a:solidFill>
                <a:srgbClr val="C7CB00"/>
              </a:solidFill>
              <a:cs typeface="Verlag"/>
            </a:endParaRP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33E67-DAA2-4A2D-9C59-2C38FDD5E5E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3798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15816" y="1969681"/>
            <a:ext cx="6995160" cy="311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0" descr="http://bluehillpartners.com/images/bh_logos/new_logo.jpg"/>
          <p:cNvPicPr>
            <a:picLocks noChangeAspect="1" noChangeArrowheads="1"/>
          </p:cNvPicPr>
          <p:nvPr/>
        </p:nvPicPr>
        <p:blipFill>
          <a:blip r:embed="rId3" cstate="print"/>
          <a:srcRect t="9731"/>
          <a:stretch>
            <a:fillRect/>
          </a:stretch>
        </p:blipFill>
        <p:spPr bwMode="auto">
          <a:xfrm>
            <a:off x="1371600" y="6051550"/>
            <a:ext cx="1371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115817" y="2743200"/>
            <a:ext cx="6995160" cy="12384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81149" y="0"/>
            <a:ext cx="7772401" cy="114300"/>
          </a:xfrm>
          <a:prstGeom prst="rect">
            <a:avLst/>
          </a:prstGeom>
          <a:solidFill>
            <a:srgbClr val="000066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0" name="Picture 10" descr="http://bluehillpartners.com/images/bh_logos/new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012974"/>
            <a:ext cx="1371600" cy="39493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381149" y="618185"/>
            <a:ext cx="7848600" cy="98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b="1" spc="300" dirty="0" smtClean="0">
                <a:solidFill>
                  <a:srgbClr val="C7CB00"/>
                </a:solidFill>
                <a:latin typeface="Arial" pitchFamily="34" charset="0"/>
                <a:cs typeface="Verlag"/>
              </a:rPr>
              <a:t>OUR GOAL IS TO TRANSFORM THE </a:t>
            </a:r>
          </a:p>
          <a:p>
            <a:pPr>
              <a:defRPr/>
            </a:pPr>
            <a:r>
              <a:rPr lang="en-US" b="1" spc="300" dirty="0" smtClean="0">
                <a:solidFill>
                  <a:srgbClr val="C7CB00"/>
                </a:solidFill>
                <a:latin typeface="Arial" pitchFamily="34" charset="0"/>
                <a:cs typeface="Verlag"/>
              </a:rPr>
              <a:t>BUSINESS OF PROVIDING ENERGY </a:t>
            </a:r>
          </a:p>
          <a:p>
            <a:pPr>
              <a:defRPr/>
            </a:pPr>
            <a:r>
              <a:rPr lang="en-US" b="1" spc="300" dirty="0" smtClean="0">
                <a:solidFill>
                  <a:srgbClr val="C7CB00"/>
                </a:solidFill>
                <a:latin typeface="Arial" pitchFamily="34" charset="0"/>
                <a:cs typeface="Verlag"/>
              </a:rPr>
              <a:t>EFFICIENCY AND SUSTAINABILITY SERVICES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381149" y="2351192"/>
            <a:ext cx="6792695" cy="279954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90800" y="6400800"/>
            <a:ext cx="2133600" cy="365125"/>
          </a:xfrm>
        </p:spPr>
        <p:txBody>
          <a:bodyPr/>
          <a:lstStyle/>
          <a:p>
            <a:pPr>
              <a:defRPr/>
            </a:pPr>
            <a:fld id="{F725C59E-0A45-429B-ACFB-57302CCBD6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fullsc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99" r="13208"/>
          <a:stretch>
            <a:fillRect/>
          </a:stretch>
        </p:blipFill>
        <p:spPr bwMode="auto">
          <a:xfrm>
            <a:off x="1381149" y="1846967"/>
            <a:ext cx="4915563" cy="33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14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81125" y="0"/>
            <a:ext cx="7772400" cy="114300"/>
          </a:xfrm>
          <a:prstGeom prst="rect">
            <a:avLst/>
          </a:prstGeom>
          <a:solidFill>
            <a:srgbClr val="000066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25603" name="Picture 10" descr="http://bluehillpartners.com/images/bh_logos/new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013450"/>
            <a:ext cx="1371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381125" y="288925"/>
            <a:ext cx="7848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b="1" spc="300" dirty="0">
                <a:solidFill>
                  <a:srgbClr val="C7CB00"/>
                </a:solidFill>
                <a:cs typeface="Arial" pitchFamily="34" charset="0"/>
              </a:rPr>
              <a:t>PROPERTY OWNERS WANT </a:t>
            </a:r>
            <a:r>
              <a:rPr lang="en-US" b="1" spc="300" dirty="0" smtClean="0">
                <a:solidFill>
                  <a:srgbClr val="C7CB00"/>
                </a:solidFill>
                <a:cs typeface="Arial" pitchFamily="34" charset="0"/>
              </a:rPr>
              <a:t>SOLUTIONS, </a:t>
            </a:r>
          </a:p>
          <a:p>
            <a:pPr>
              <a:defRPr/>
            </a:pPr>
            <a:r>
              <a:rPr lang="en-US" b="1" spc="300" dirty="0" smtClean="0">
                <a:solidFill>
                  <a:srgbClr val="C7CB00"/>
                </a:solidFill>
                <a:cs typeface="Arial" pitchFamily="34" charset="0"/>
              </a:rPr>
              <a:t>NOT </a:t>
            </a:r>
            <a:r>
              <a:rPr lang="en-US" b="1" spc="300" dirty="0">
                <a:solidFill>
                  <a:srgbClr val="C7CB00"/>
                </a:solidFill>
                <a:cs typeface="Arial" pitchFamily="34" charset="0"/>
              </a:rPr>
              <a:t>EQUIPMENT</a:t>
            </a:r>
          </a:p>
          <a:p>
            <a:pPr>
              <a:lnSpc>
                <a:spcPts val="3200"/>
              </a:lnSpc>
              <a:defRPr/>
            </a:pPr>
            <a:endParaRPr lang="en-US" spc="300" dirty="0">
              <a:solidFill>
                <a:srgbClr val="C7CB00"/>
              </a:solidFill>
              <a:cs typeface="Verlag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13DD1-C679-46A8-9370-0AE75102591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5606" name="TextBox 14"/>
          <p:cNvSpPr txBox="1">
            <a:spLocks noChangeArrowheads="1"/>
          </p:cNvSpPr>
          <p:nvPr/>
        </p:nvSpPr>
        <p:spPr bwMode="auto">
          <a:xfrm>
            <a:off x="5002213" y="1982788"/>
            <a:ext cx="2514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1" tIns="45661" rIns="91321" bIns="45661">
            <a:spAutoFit/>
          </a:bodyPr>
          <a:lstStyle/>
          <a:p>
            <a:r>
              <a:rPr lang="en-US" sz="1400" dirty="0">
                <a:solidFill>
                  <a:srgbClr val="000066"/>
                </a:solidFill>
                <a:latin typeface="Georgia" pitchFamily="18" charset="0"/>
                <a:cs typeface="Arial" pitchFamily="34" charset="0"/>
              </a:rPr>
              <a:t>Power Purchase Agreement transitioned the solar industry to selling electricity not solar panels</a:t>
            </a:r>
          </a:p>
        </p:txBody>
      </p:sp>
      <p:sp>
        <p:nvSpPr>
          <p:cNvPr id="25607" name="TextBox 15"/>
          <p:cNvSpPr txBox="1">
            <a:spLocks noChangeArrowheads="1"/>
          </p:cNvSpPr>
          <p:nvPr/>
        </p:nvSpPr>
        <p:spPr bwMode="auto">
          <a:xfrm>
            <a:off x="5002213" y="3946525"/>
            <a:ext cx="2514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1" tIns="45661" rIns="91321" bIns="45661">
            <a:spAutoFit/>
          </a:bodyPr>
          <a:lstStyle/>
          <a:p>
            <a:r>
              <a:rPr lang="en-US" sz="1400">
                <a:solidFill>
                  <a:srgbClr val="000066"/>
                </a:solidFill>
                <a:latin typeface="Georgia" pitchFamily="18" charset="0"/>
                <a:cs typeface="Arial" pitchFamily="34" charset="0"/>
              </a:rPr>
              <a:t>Charging by the minute transformed the telecom industry to selling communication, not cell phones</a:t>
            </a:r>
          </a:p>
        </p:txBody>
      </p:sp>
      <p:pic>
        <p:nvPicPr>
          <p:cNvPr id="25608" name="Picture 2" descr="C:\Users\Walt\Documents\My Box Files\BHP 2.0\Marketing and Communications\BAJ Design\BAJ - 10.04.2011\Chart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9413" y="1447800"/>
            <a:ext cx="290195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3" descr="C:\Users\Walt\Documents\My Box Files\BHP 2.0\Marketing and Communications\BAJ Design\BAJ - 10.04.2011\Chart-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8463" y="3538538"/>
            <a:ext cx="290353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http://bluehillpartners.com/images/bh_logos/new_logo.jpg"/>
          <p:cNvPicPr>
            <a:picLocks noChangeAspect="1" noChangeArrowheads="1"/>
          </p:cNvPicPr>
          <p:nvPr/>
        </p:nvPicPr>
        <p:blipFill>
          <a:blip r:embed="rId3" cstate="print"/>
          <a:srcRect t="9731"/>
          <a:stretch>
            <a:fillRect/>
          </a:stretch>
        </p:blipFill>
        <p:spPr bwMode="auto">
          <a:xfrm>
            <a:off x="1371600" y="6051550"/>
            <a:ext cx="1371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81125" y="0"/>
            <a:ext cx="7772400" cy="114300"/>
          </a:xfrm>
          <a:prstGeom prst="rect">
            <a:avLst/>
          </a:prstGeom>
          <a:solidFill>
            <a:srgbClr val="000066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26627" name="Picture 10" descr="http://bluehillpartners.com/images/bh_logos/new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013450"/>
            <a:ext cx="1371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381125" y="288925"/>
            <a:ext cx="7848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ts val="3200"/>
              </a:lnSpc>
              <a:defRPr/>
            </a:pPr>
            <a:r>
              <a:rPr lang="en-US" b="1" spc="300" dirty="0">
                <a:solidFill>
                  <a:srgbClr val="C7CB00"/>
                </a:solidFill>
                <a:cs typeface="Verlag"/>
              </a:rPr>
              <a:t>TIME FOR NEW BUSINESS MODELS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57E4F-6C83-4DB9-8229-C6556F4A8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630" name="TextBox 12"/>
          <p:cNvSpPr txBox="1">
            <a:spLocks noChangeArrowheads="1"/>
          </p:cNvSpPr>
          <p:nvPr/>
        </p:nvSpPr>
        <p:spPr bwMode="auto">
          <a:xfrm>
            <a:off x="4114800" y="231775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1" tIns="45661" rIns="91321" bIns="45661">
            <a:spAutoFit/>
          </a:bodyPr>
          <a:lstStyle/>
          <a:p>
            <a:r>
              <a:rPr lang="en-US">
                <a:solidFill>
                  <a:srgbClr val="000066"/>
                </a:solidFill>
                <a:latin typeface="Georgia" pitchFamily="18" charset="0"/>
              </a:rPr>
              <a:t>VS</a:t>
            </a:r>
          </a:p>
        </p:txBody>
      </p:sp>
      <p:sp>
        <p:nvSpPr>
          <p:cNvPr id="26631" name="TextBox 14"/>
          <p:cNvSpPr txBox="1">
            <a:spLocks noChangeArrowheads="1"/>
          </p:cNvSpPr>
          <p:nvPr/>
        </p:nvSpPr>
        <p:spPr bwMode="auto">
          <a:xfrm>
            <a:off x="1395294" y="4319588"/>
            <a:ext cx="2562225" cy="3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1" tIns="45661" rIns="91321" bIns="45661">
            <a:spAutoFit/>
          </a:bodyPr>
          <a:lstStyle/>
          <a:p>
            <a:r>
              <a:rPr lang="en-US" sz="1400" dirty="0">
                <a:solidFill>
                  <a:srgbClr val="000066"/>
                </a:solidFill>
                <a:latin typeface="Georgia" pitchFamily="18" charset="0"/>
                <a:cs typeface="Arial" pitchFamily="34" charset="0"/>
              </a:rPr>
              <a:t>We have </a:t>
            </a:r>
            <a:r>
              <a:rPr lang="en-US" sz="1400" dirty="0" smtClean="0">
                <a:solidFill>
                  <a:srgbClr val="000066"/>
                </a:solidFill>
                <a:latin typeface="Georgia" pitchFamily="18" charset="0"/>
                <a:cs typeface="Arial" pitchFamily="34" charset="0"/>
              </a:rPr>
              <a:t>2013 </a:t>
            </a:r>
            <a:r>
              <a:rPr lang="en-US" sz="1400" dirty="0">
                <a:solidFill>
                  <a:srgbClr val="000066"/>
                </a:solidFill>
                <a:latin typeface="Georgia" pitchFamily="18" charset="0"/>
                <a:cs typeface="Arial" pitchFamily="34" charset="0"/>
              </a:rPr>
              <a:t>technologies…</a:t>
            </a:r>
          </a:p>
        </p:txBody>
      </p:sp>
      <p:pic>
        <p:nvPicPr>
          <p:cNvPr id="26632" name="Picture 6" descr="http://t2.gstatic.com/images?q=tbn:ANd9GcSL-5Q3s5gjHUj1UEZCCimazRzPWFCbaRZxhuFkGFv4VD_RBG4C4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0594" y="1820863"/>
            <a:ext cx="13557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" descr="C:\Users\Joyce Office\Desktop\1980's business mod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033" y="1652588"/>
            <a:ext cx="19621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TextBox 13"/>
          <p:cNvSpPr txBox="1">
            <a:spLocks noChangeArrowheads="1"/>
          </p:cNvSpPr>
          <p:nvPr/>
        </p:nvSpPr>
        <p:spPr bwMode="auto">
          <a:xfrm>
            <a:off x="5535045" y="4319588"/>
            <a:ext cx="2125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1" tIns="45661" rIns="91321" bIns="45661">
            <a:spAutoFit/>
          </a:bodyPr>
          <a:lstStyle/>
          <a:p>
            <a:r>
              <a:rPr lang="en-US" sz="1400">
                <a:solidFill>
                  <a:srgbClr val="000066"/>
                </a:solidFill>
                <a:latin typeface="Georgia" pitchFamily="18" charset="0"/>
                <a:cs typeface="Arial" pitchFamily="34" charset="0"/>
              </a:rPr>
              <a:t>…deployed using 1960’s business models.</a:t>
            </a:r>
          </a:p>
        </p:txBody>
      </p:sp>
      <p:pic>
        <p:nvPicPr>
          <p:cNvPr id="26635" name="Picture 10" descr="http://bluehillpartners.com/images/bh_logos/new_logo.jpg"/>
          <p:cNvPicPr>
            <a:picLocks noChangeAspect="1" noChangeArrowheads="1"/>
          </p:cNvPicPr>
          <p:nvPr/>
        </p:nvPicPr>
        <p:blipFill>
          <a:blip r:embed="rId3" cstate="print"/>
          <a:srcRect t="9731"/>
          <a:stretch>
            <a:fillRect/>
          </a:stretch>
        </p:blipFill>
        <p:spPr bwMode="auto">
          <a:xfrm>
            <a:off x="1371600" y="6051550"/>
            <a:ext cx="1371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381149" y="403567"/>
            <a:ext cx="7848600" cy="7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300" dirty="0" smtClean="0">
                <a:solidFill>
                  <a:srgbClr val="C7CB00"/>
                </a:solidFill>
                <a:latin typeface="Arial" pitchFamily="34" charset="0"/>
                <a:ea typeface="+mj-ea"/>
                <a:cs typeface="Verlag"/>
              </a:rPr>
              <a:t>FUNDING STRUCTURE -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u="none" strike="noStrike" kern="1200" cap="none" spc="300" normalizeH="0" baseline="0" noProof="0" dirty="0" smtClean="0">
                <a:ln>
                  <a:noFill/>
                </a:ln>
                <a:solidFill>
                  <a:srgbClr val="C7CB00"/>
                </a:solidFill>
                <a:effectLst/>
                <a:uLnTx/>
                <a:uFillTx/>
                <a:ea typeface="+mj-ea"/>
                <a:cs typeface="Verlag"/>
              </a:rPr>
              <a:t>EFFICIENCY</a:t>
            </a:r>
            <a:r>
              <a:rPr kumimoji="0" lang="en-US" b="1" u="none" strike="noStrike" kern="1200" cap="none" spc="300" normalizeH="0" noProof="0" dirty="0" smtClean="0">
                <a:ln>
                  <a:noFill/>
                </a:ln>
                <a:solidFill>
                  <a:srgbClr val="C7CB00"/>
                </a:solidFill>
                <a:effectLst/>
                <a:uLnTx/>
                <a:uFillTx/>
                <a:ea typeface="+mj-ea"/>
                <a:cs typeface="Verlag"/>
              </a:rPr>
              <a:t> SERVICE AGREEMENT (ESA)</a:t>
            </a:r>
            <a:endParaRPr kumimoji="0" lang="en-US" b="1" u="none" strike="noStrike" kern="1200" cap="none" spc="300" normalizeH="0" baseline="0" noProof="0" dirty="0">
              <a:ln>
                <a:noFill/>
              </a:ln>
              <a:solidFill>
                <a:srgbClr val="C7CB00"/>
              </a:solidFill>
              <a:effectLst/>
              <a:uLnTx/>
              <a:uFillTx/>
              <a:latin typeface="Arial" pitchFamily="34" charset="0"/>
              <a:ea typeface="+mj-ea"/>
              <a:cs typeface="Verlag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8449" y="0"/>
            <a:ext cx="7772401" cy="114300"/>
          </a:xfrm>
          <a:prstGeom prst="rect">
            <a:avLst/>
          </a:prstGeom>
          <a:solidFill>
            <a:srgbClr val="000066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0" name="Picture 10" descr="http://bluehillpartners.com/images/bh_logos/new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12974"/>
            <a:ext cx="1371600" cy="394936"/>
          </a:xfrm>
          <a:prstGeom prst="rect">
            <a:avLst/>
          </a:prstGeom>
          <a:noFill/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368448" y="1306280"/>
            <a:ext cx="7474610" cy="4706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0066"/>
                </a:solidFill>
                <a:latin typeface="Georgia" pitchFamily="18" charset="0"/>
              </a:rPr>
              <a:t>Efficiency </a:t>
            </a:r>
            <a:r>
              <a:rPr lang="en-US" sz="1800" b="1" dirty="0" smtClean="0">
                <a:solidFill>
                  <a:srgbClr val="000066"/>
                </a:solidFill>
                <a:latin typeface="Georgia" pitchFamily="18" charset="0"/>
              </a:rPr>
              <a:t>“as-a-service</a:t>
            </a:r>
            <a:r>
              <a:rPr lang="en-US" sz="1800" b="1" dirty="0" smtClean="0">
                <a:solidFill>
                  <a:srgbClr val="000066"/>
                </a:solidFill>
                <a:latin typeface="Georgia" pitchFamily="18" charset="0"/>
              </a:rPr>
              <a:t>” - </a:t>
            </a: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ESA payments are based on </a:t>
            </a:r>
            <a:r>
              <a:rPr lang="en-US" sz="1800" i="1" dirty="0" smtClean="0">
                <a:solidFill>
                  <a:srgbClr val="000066"/>
                </a:solidFill>
                <a:latin typeface="Georgia" pitchFamily="18" charset="0"/>
              </a:rPr>
              <a:t>achieved energy savings </a:t>
            </a: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from the installed efficiency measures. </a:t>
            </a:r>
          </a:p>
          <a:p>
            <a:pPr marL="0" indent="0">
              <a:buNone/>
            </a:pPr>
            <a:endParaRPr lang="en-US" sz="1800" i="1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66"/>
                </a:solidFill>
                <a:latin typeface="Georgia" pitchFamily="18" charset="0"/>
              </a:rPr>
              <a:t>Risk allocation </a:t>
            </a: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- </a:t>
            </a: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Through </a:t>
            </a: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the ESA structure, Blue Hill and CEEF take the risk of achieving energy savings.  If projects don’t save energy we don’t make a return. 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66"/>
                </a:solidFill>
                <a:latin typeface="Georgia" pitchFamily="18" charset="0"/>
              </a:rPr>
              <a:t>Modular but deep solutions </a:t>
            </a: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- </a:t>
            </a: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Science </a:t>
            </a: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building retrofits, outdoor lighting retrofits, retro-commissioning, and water </a:t>
            </a: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</a:rPr>
              <a:t>efficiency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66"/>
                </a:solidFill>
                <a:latin typeface="Georgia" pitchFamily="18" charset="0"/>
                <a:cs typeface="Arial" pitchFamily="34" charset="0"/>
              </a:rPr>
              <a:t>Comprehensive </a:t>
            </a:r>
            <a:r>
              <a:rPr lang="en-US" sz="1800" b="1" dirty="0" smtClean="0">
                <a:solidFill>
                  <a:srgbClr val="000066"/>
                </a:solidFill>
                <a:latin typeface="Georgia" pitchFamily="18" charset="0"/>
                <a:cs typeface="Arial" pitchFamily="34" charset="0"/>
              </a:rPr>
              <a:t>but incremental approach</a:t>
            </a: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  <a:cs typeface="Arial" pitchFamily="34" charset="0"/>
              </a:rPr>
              <a:t>- multi-year </a:t>
            </a: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  <a:cs typeface="Arial" pitchFamily="34" charset="0"/>
              </a:rPr>
              <a:t>strategy to achieve energy  and sustainability transformation</a:t>
            </a:r>
            <a:br>
              <a:rPr lang="en-US" sz="1800" dirty="0" smtClean="0">
                <a:solidFill>
                  <a:srgbClr val="000066"/>
                </a:solidFill>
                <a:latin typeface="Georgia" pitchFamily="18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en-US" sz="1800" dirty="0" smtClean="0">
                <a:solidFill>
                  <a:srgbClr val="000066"/>
                </a:solidFill>
                <a:latin typeface="Georgia" pitchFamily="18" charset="0"/>
                <a:cs typeface="Arial" pitchFamily="34" charset="0"/>
              </a:rPr>
            </a:br>
            <a:r>
              <a:rPr lang="en-US" sz="1800" b="1" dirty="0" smtClean="0">
                <a:solidFill>
                  <a:srgbClr val="000066"/>
                </a:solidFill>
                <a:latin typeface="Georgia" pitchFamily="18" charset="0"/>
                <a:cs typeface="Arial" pitchFamily="34" charset="0"/>
              </a:rPr>
              <a:t>Value beyond energy </a:t>
            </a:r>
            <a:r>
              <a:rPr lang="en-US" sz="1800" b="1" dirty="0" smtClean="0">
                <a:solidFill>
                  <a:srgbClr val="000066"/>
                </a:solidFill>
                <a:latin typeface="Georgia" pitchFamily="18" charset="0"/>
                <a:cs typeface="Arial" pitchFamily="34" charset="0"/>
              </a:rPr>
              <a:t>savings-</a:t>
            </a:r>
            <a:r>
              <a:rPr lang="en-US" sz="1800" dirty="0" smtClean="0">
                <a:solidFill>
                  <a:srgbClr val="000066"/>
                </a:solidFill>
                <a:latin typeface="Georgia" pitchFamily="18" charset="0"/>
                <a:cs typeface="Arial" pitchFamily="34" charset="0"/>
              </a:rPr>
              <a:t> health and safety, public relations, occupant comfort…..</a:t>
            </a:r>
            <a:endParaRPr lang="en-US" sz="1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0066"/>
              </a:solidFill>
              <a:latin typeface="Georgia" pitchFamily="18" charset="0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90800" y="6400800"/>
            <a:ext cx="2133600" cy="365125"/>
          </a:xfrm>
        </p:spPr>
        <p:txBody>
          <a:bodyPr/>
          <a:lstStyle/>
          <a:p>
            <a:pPr>
              <a:defRPr/>
            </a:pPr>
            <a:fld id="{F725C59E-0A45-429B-ACFB-57302CCBD6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41452</TotalTime>
  <Words>674</Words>
  <Application>Microsoft Office PowerPoint</Application>
  <PresentationFormat>Letter Paper (8.5x11 in)</PresentationFormat>
  <Paragraphs>160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12_Office Theme</vt:lpstr>
      <vt:lpstr>Campus Energy  Efficiency Fund   PERC Fall Conference  and Annual Meeting   Climate Change Panel Joyce Ferris October 29, 2013   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Walt</dc:creator>
  <cp:lastModifiedBy>Joyce Office</cp:lastModifiedBy>
  <cp:revision>882</cp:revision>
  <cp:lastPrinted>2012-05-15T16:55:09Z</cp:lastPrinted>
  <dcterms:created xsi:type="dcterms:W3CDTF">2011-05-31T13:57:45Z</dcterms:created>
  <dcterms:modified xsi:type="dcterms:W3CDTF">2013-10-28T20:36:36Z</dcterms:modified>
</cp:coreProperties>
</file>